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4.xml" ContentType="application/vnd.openxmlformats-officedocument.presentationml.notesSlide+xml"/>
  <Override PartName="/ppt/tags/tag13.xml" ContentType="application/vnd.openxmlformats-officedocument.presentationml.tags+xml"/>
  <Override PartName="/ppt/notesSlides/notesSlide35.xml" ContentType="application/vnd.openxmlformats-officedocument.presentationml.notesSlide+xml"/>
  <Override PartName="/ppt/tags/tag14.xml" ContentType="application/vnd.openxmlformats-officedocument.presentationml.tags+xml"/>
  <Override PartName="/ppt/notesSlides/notesSlide36.xml" ContentType="application/vnd.openxmlformats-officedocument.presentationml.notesSlide+xml"/>
  <Override PartName="/ppt/tags/tag15.xml" ContentType="application/vnd.openxmlformats-officedocument.presentationml.tags+xml"/>
  <Override PartName="/ppt/notesSlides/notesSlide37.xml" ContentType="application/vnd.openxmlformats-officedocument.presentationml.notesSlide+xml"/>
  <Override PartName="/ppt/tags/tag16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1.xml" ContentType="application/vnd.openxmlformats-officedocument.presentationml.notesSlide+xml"/>
  <Override PartName="/ppt/tags/tag24.xml" ContentType="application/vnd.openxmlformats-officedocument.presentationml.tags+xml"/>
  <Override PartName="/ppt/notesSlides/notesSlide42.xml" ContentType="application/vnd.openxmlformats-officedocument.presentationml.notesSlide+xml"/>
  <Override PartName="/ppt/tags/tag25.xml" ContentType="application/vnd.openxmlformats-officedocument.presentationml.tags+xml"/>
  <Override PartName="/ppt/notesSlides/notesSlide43.xml" ContentType="application/vnd.openxmlformats-officedocument.presentationml.notesSlide+xml"/>
  <Override PartName="/ppt/tags/tag2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6.xml" ContentType="application/vnd.openxmlformats-officedocument.presentationml.notesSlide+xml"/>
  <Override PartName="/ppt/tags/tag31.xml" ContentType="application/vnd.openxmlformats-officedocument.presentationml.tags+xml"/>
  <Override PartName="/ppt/notesSlides/notesSlide47.xml" ContentType="application/vnd.openxmlformats-officedocument.presentationml.notesSlide+xml"/>
  <Override PartName="/ppt/tags/tag32.xml" ContentType="application/vnd.openxmlformats-officedocument.presentationml.tags+xml"/>
  <Override PartName="/ppt/notesSlides/notesSlide48.xml" ContentType="application/vnd.openxmlformats-officedocument.presentationml.notesSlide+xml"/>
  <Override PartName="/ppt/tags/tag33.xml" ContentType="application/vnd.openxmlformats-officedocument.presentationml.tags+xml"/>
  <Override PartName="/ppt/notesSlides/notesSlide49.xml" ContentType="application/vnd.openxmlformats-officedocument.presentationml.notesSlide+xml"/>
  <Override PartName="/ppt/tags/tag34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5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53.xml" ContentType="application/vnd.openxmlformats-officedocument.presentationml.notesSlide+xml"/>
  <Override PartName="/ppt/tags/tag57.xml" ContentType="application/vnd.openxmlformats-officedocument.presentationml.tags+xml"/>
  <Override PartName="/ppt/notesSlides/notesSlide54.xml" ContentType="application/vnd.openxmlformats-officedocument.presentationml.notesSlide+xml"/>
  <Override PartName="/ppt/tags/tag58.xml" ContentType="application/vnd.openxmlformats-officedocument.presentationml.tags+xml"/>
  <Override PartName="/ppt/notesSlides/notesSlide55.xml" ContentType="application/vnd.openxmlformats-officedocument.presentationml.notesSlide+xml"/>
  <Override PartName="/ppt/tags/tag59.xml" ContentType="application/vnd.openxmlformats-officedocument.presentationml.tags+xml"/>
  <Override PartName="/ppt/notesSlides/notesSlide56.xml" ContentType="application/vnd.openxmlformats-officedocument.presentationml.notesSlide+xml"/>
  <Override PartName="/ppt/tags/tag60.xml" ContentType="application/vnd.openxmlformats-officedocument.presentationml.tags+xml"/>
  <Override PartName="/ppt/notesSlides/notesSlide57.xml" ContentType="application/vnd.openxmlformats-officedocument.presentationml.notesSlide+xml"/>
  <Override PartName="/ppt/tags/tag61.xml" ContentType="application/vnd.openxmlformats-officedocument.presentationml.tags+xml"/>
  <Override PartName="/ppt/notesSlides/notesSlide58.xml" ContentType="application/vnd.openxmlformats-officedocument.presentationml.notesSlide+xml"/>
  <Override PartName="/ppt/tags/tag62.xml" ContentType="application/vnd.openxmlformats-officedocument.presentationml.tags+xml"/>
  <Override PartName="/ppt/notesSlides/notesSlide59.xml" ContentType="application/vnd.openxmlformats-officedocument.presentationml.notesSlide+xml"/>
  <Override PartName="/ppt/tags/tag63.xml" ContentType="application/vnd.openxmlformats-officedocument.presentationml.tags+xml"/>
  <Override PartName="/ppt/notesSlides/notesSlide60.xml" ContentType="application/vnd.openxmlformats-officedocument.presentationml.notesSlide+xml"/>
  <Override PartName="/ppt/tags/tag64.xml" ContentType="application/vnd.openxmlformats-officedocument.presentationml.tags+xml"/>
  <Override PartName="/ppt/notesSlides/notesSlide61.xml" ContentType="application/vnd.openxmlformats-officedocument.presentationml.notesSlide+xml"/>
  <Override PartName="/ppt/tags/tag65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1374" r:id="rId2"/>
    <p:sldId id="1377" r:id="rId3"/>
    <p:sldId id="1379" r:id="rId4"/>
    <p:sldId id="1380" r:id="rId5"/>
    <p:sldId id="1381" r:id="rId6"/>
    <p:sldId id="1382" r:id="rId7"/>
    <p:sldId id="1383" r:id="rId8"/>
    <p:sldId id="1384" r:id="rId9"/>
    <p:sldId id="1385" r:id="rId10"/>
    <p:sldId id="1386" r:id="rId11"/>
    <p:sldId id="1387" r:id="rId12"/>
    <p:sldId id="1388" r:id="rId13"/>
    <p:sldId id="1389" r:id="rId14"/>
    <p:sldId id="1390" r:id="rId15"/>
    <p:sldId id="1391" r:id="rId16"/>
    <p:sldId id="1392" r:id="rId17"/>
    <p:sldId id="1393" r:id="rId18"/>
    <p:sldId id="1394" r:id="rId19"/>
    <p:sldId id="1395" r:id="rId20"/>
    <p:sldId id="1396" r:id="rId21"/>
    <p:sldId id="1397" r:id="rId22"/>
    <p:sldId id="1398" r:id="rId23"/>
    <p:sldId id="1399" r:id="rId24"/>
    <p:sldId id="1400" r:id="rId25"/>
    <p:sldId id="1401" r:id="rId26"/>
    <p:sldId id="1402" r:id="rId27"/>
    <p:sldId id="1403" r:id="rId28"/>
    <p:sldId id="1404" r:id="rId29"/>
    <p:sldId id="1405" r:id="rId30"/>
    <p:sldId id="1406" r:id="rId31"/>
    <p:sldId id="1407" r:id="rId32"/>
    <p:sldId id="1408" r:id="rId33"/>
    <p:sldId id="1409" r:id="rId34"/>
    <p:sldId id="1410" r:id="rId35"/>
    <p:sldId id="1411" r:id="rId36"/>
    <p:sldId id="1412" r:id="rId37"/>
    <p:sldId id="1413" r:id="rId38"/>
    <p:sldId id="1414" r:id="rId39"/>
    <p:sldId id="1415" r:id="rId40"/>
    <p:sldId id="1416" r:id="rId41"/>
    <p:sldId id="1417" r:id="rId42"/>
    <p:sldId id="1418" r:id="rId43"/>
    <p:sldId id="1419" r:id="rId44"/>
    <p:sldId id="1420" r:id="rId45"/>
    <p:sldId id="1421" r:id="rId46"/>
    <p:sldId id="1422" r:id="rId47"/>
    <p:sldId id="1423" r:id="rId48"/>
    <p:sldId id="1424" r:id="rId49"/>
    <p:sldId id="1425" r:id="rId50"/>
    <p:sldId id="1426" r:id="rId51"/>
    <p:sldId id="1427" r:id="rId52"/>
    <p:sldId id="1428" r:id="rId53"/>
    <p:sldId id="1429" r:id="rId54"/>
    <p:sldId id="1430" r:id="rId55"/>
    <p:sldId id="1431" r:id="rId56"/>
    <p:sldId id="1432" r:id="rId57"/>
    <p:sldId id="1433" r:id="rId58"/>
    <p:sldId id="1434" r:id="rId59"/>
    <p:sldId id="1435" r:id="rId60"/>
    <p:sldId id="1436" r:id="rId61"/>
    <p:sldId id="1437" r:id="rId62"/>
    <p:sldId id="1438" r:id="rId63"/>
    <p:sldId id="1440" r:id="rId64"/>
    <p:sldId id="1441" r:id="rId65"/>
    <p:sldId id="1442" r:id="rId66"/>
    <p:sldId id="1443" r:id="rId67"/>
    <p:sldId id="1444" r:id="rId68"/>
    <p:sldId id="1445" r:id="rId69"/>
    <p:sldId id="1446" r:id="rId70"/>
    <p:sldId id="1447" r:id="rId71"/>
    <p:sldId id="1448" r:id="rId72"/>
    <p:sldId id="1449" r:id="rId73"/>
    <p:sldId id="1450" r:id="rId74"/>
    <p:sldId id="1451" r:id="rId75"/>
    <p:sldId id="1452" r:id="rId76"/>
    <p:sldId id="1453" r:id="rId77"/>
    <p:sldId id="1454" r:id="rId78"/>
    <p:sldId id="1455" r:id="rId79"/>
    <p:sldId id="1456" r:id="rId80"/>
    <p:sldId id="1461" r:id="rId81"/>
    <p:sldId id="1462" r:id="rId82"/>
    <p:sldId id="1463" r:id="rId83"/>
    <p:sldId id="1464" r:id="rId84"/>
    <p:sldId id="1465" r:id="rId85"/>
    <p:sldId id="1466" r:id="rId86"/>
    <p:sldId id="1467" r:id="rId87"/>
    <p:sldId id="1468" r:id="rId88"/>
    <p:sldId id="1469" r:id="rId89"/>
    <p:sldId id="1470" r:id="rId90"/>
    <p:sldId id="1471" r:id="rId91"/>
    <p:sldId id="1472" r:id="rId92"/>
    <p:sldId id="1473" r:id="rId93"/>
    <p:sldId id="1474" r:id="rId94"/>
    <p:sldId id="1551" r:id="rId95"/>
  </p:sldIdLst>
  <p:sldSz cx="12190413" cy="6859588"/>
  <p:notesSz cx="6858000" cy="9144000"/>
  <p:custDataLst>
    <p:tags r:id="rId98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4" userDrawn="1">
          <p15:clr>
            <a:srgbClr val="A4A3A4"/>
          </p15:clr>
        </p15:guide>
        <p15:guide id="2" pos="619" userDrawn="1">
          <p15:clr>
            <a:srgbClr val="A4A3A4"/>
          </p15:clr>
        </p15:guide>
        <p15:guide id="3" pos="72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1">
          <p15:clr>
            <a:srgbClr val="A4A3A4"/>
          </p15:clr>
        </p15:guide>
        <p15:guide id="2" pos="221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孟方思" initials="mfs" lastIdx="1" clrIdx="0"/>
  <p:cmAuthor id="2" name="LD" initials="L" lastIdx="2" clrIdx="1"/>
  <p:cmAuthor id="3" name="Lv0593" initials="L" lastIdx="15" clrIdx="2"/>
  <p:cmAuthor id="4" name="Administrator" initials="A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DA2"/>
    <a:srgbClr val="595959"/>
    <a:srgbClr val="1369B2"/>
    <a:srgbClr val="FAFAFA"/>
    <a:srgbClr val="F2F2F2"/>
    <a:srgbClr val="006BBC"/>
    <a:srgbClr val="0075CC"/>
    <a:srgbClr val="008DF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590" autoAdjust="0"/>
  </p:normalViewPr>
  <p:slideViewPr>
    <p:cSldViewPr showGuides="1">
      <p:cViewPr varScale="1">
        <p:scale>
          <a:sx n="111" d="100"/>
          <a:sy n="111" d="100"/>
        </p:scale>
        <p:origin x="672" y="62"/>
      </p:cViewPr>
      <p:guideLst>
        <p:guide orient="horz" pos="2274"/>
        <p:guide pos="619"/>
        <p:guide pos="72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96"/>
      </p:cViewPr>
      <p:guideLst>
        <p:guide orient="horz" pos="3031"/>
        <p:guide pos="2216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/>
        </p:nvGrpSpPr>
        <p:grpSpPr>
          <a:xfrm>
            <a:off x="0" y="2205794"/>
            <a:ext cx="12190413" cy="2413577"/>
            <a:chOff x="170694" y="178255"/>
            <a:chExt cx="3936004" cy="779007"/>
          </a:xfrm>
        </p:grpSpPr>
        <p:sp>
          <p:nvSpPr>
            <p:cNvPr id="44" name="等腰三角形 43"/>
            <p:cNvSpPr/>
            <p:nvPr/>
          </p:nvSpPr>
          <p:spPr>
            <a:xfrm>
              <a:off x="1270819" y="178255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170694" y="600746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48666" y="178257"/>
              <a:ext cx="1100951" cy="779005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9911" y="284178"/>
              <a:ext cx="650908" cy="55357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endParaRPr lang="zh-CN" altLang="en-US" sz="10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8484731" y="1700153"/>
            <a:ext cx="575989" cy="577246"/>
            <a:chOff x="6084168" y="1274820"/>
            <a:chExt cx="432048" cy="432834"/>
          </a:xfrm>
        </p:grpSpPr>
        <p:sp>
          <p:nvSpPr>
            <p:cNvPr id="14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6756764" y="1700678"/>
            <a:ext cx="575989" cy="576197"/>
            <a:chOff x="4788024" y="1275213"/>
            <a:chExt cx="432048" cy="432048"/>
          </a:xfrm>
        </p:grpSpPr>
        <p:sp>
          <p:nvSpPr>
            <p:cNvPr id="17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620748" y="1700153"/>
            <a:ext cx="577036" cy="577246"/>
            <a:chOff x="5436096" y="1274820"/>
            <a:chExt cx="432833" cy="432834"/>
          </a:xfrm>
        </p:grpSpPr>
        <p:sp>
          <p:nvSpPr>
            <p:cNvPr id="2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5028797" y="1700153"/>
            <a:ext cx="577036" cy="577246"/>
            <a:chOff x="3491880" y="1274820"/>
            <a:chExt cx="432833" cy="432834"/>
          </a:xfrm>
        </p:grpSpPr>
        <p:sp>
          <p:nvSpPr>
            <p:cNvPr id="11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5892781" y="1700153"/>
            <a:ext cx="577036" cy="577246"/>
            <a:chOff x="4139952" y="1274820"/>
            <a:chExt cx="432833" cy="432834"/>
          </a:xfrm>
        </p:grpSpPr>
        <p:sp>
          <p:nvSpPr>
            <p:cNvPr id="24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304" y="834057"/>
            <a:ext cx="10463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431315" y="390618"/>
            <a:ext cx="520428" cy="274702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0" y="6794447"/>
            <a:ext cx="10631710" cy="84639"/>
          </a:xfrm>
          <a:prstGeom prst="rect">
            <a:avLst/>
          </a:prstGeom>
          <a:solidFill>
            <a:srgbClr val="13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10703717" y="6794446"/>
            <a:ext cx="1486695" cy="846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D60AAD-FB11-5405-5233-D9A3C8ED29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4663" y="49251"/>
            <a:ext cx="2631023" cy="682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 userDrawn="1"/>
        </p:nvSpPr>
        <p:spPr>
          <a:xfrm>
            <a:off x="9998623" y="3693670"/>
            <a:ext cx="105497" cy="10549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CE5A1E-B08D-B777-2E37-C6944082F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615206" y="3218535"/>
            <a:ext cx="3342857" cy="35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984634" y="1413103"/>
            <a:ext cx="1019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506C658-F71C-6FB1-6CAB-DBD55CDFE2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522" y="477794"/>
            <a:ext cx="2631023" cy="682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0" name="等腰三角形 39"/>
          <p:cNvSpPr/>
          <p:nvPr userDrawn="1"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H="1" flipV="1">
            <a:off x="-766394" y="-28491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1414174" y="635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>
            <a:off x="6086073" y="4299128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2308773" y="3437345"/>
            <a:ext cx="7551038" cy="105497"/>
            <a:chOff x="2101845" y="3387257"/>
            <a:chExt cx="7551038" cy="105497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 userDrawn="1"/>
        </p:nvSpPr>
        <p:spPr>
          <a:xfrm>
            <a:off x="10011958" y="3437345"/>
            <a:ext cx="105497" cy="10549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34510" y="2411730"/>
            <a:ext cx="40633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230656-0B8D-99FD-9178-96BC74F5ED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615206" y="3218535"/>
            <a:ext cx="3342857" cy="35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18"/>
          <p:cNvSpPr txBox="1"/>
          <p:nvPr/>
        </p:nvSpPr>
        <p:spPr>
          <a:xfrm>
            <a:off x="3935095" y="2637790"/>
            <a:ext cx="425704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5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 Medium" panose="020B0600000000000000" pitchFamily="34" charset="-122"/>
              </a:rPr>
              <a:t>第4章</a:t>
            </a:r>
            <a:r>
              <a:rPr lang="en-US" sz="45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sz="45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 Medium" panose="020B0600000000000000" pitchFamily="34" charset="-122"/>
              </a:rPr>
              <a:t>接口测试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2994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zh-CN" altLang="en-US" sz="4800" b="1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HTTP</a:t>
            </a:r>
            <a:endParaRPr lang="zh-CN" altLang="en-US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ans K Bold" panose="020B0800000000000000" pitchFamily="34" charset="-128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935354" y="3213770"/>
            <a:ext cx="5669299" cy="104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熟悉统一资源定位符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，能够描述</a:t>
            </a:r>
            <a:r>
              <a:rPr lang="zh-CN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什么是统一资源定位符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45211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4.2.1</a:t>
            </a:r>
            <a:r>
              <a:rPr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统一资源定位符</a:t>
            </a:r>
            <a:endParaRPr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4871206" y="1845794"/>
            <a:ext cx="6630035" cy="303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统一资源定位符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（Uniform Resource Locator，URL）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也称网页地址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，是互联网上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标准的资源地址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作用是让客户端查询不同的信息资源时有统一访问的方法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例如，用户在使用浏览器访问某个网站时，就需要输入该网站的URL，当服务器成功接收到浏览器发出的请求后，服务器返回的内容会通过浏览器呈现。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6" y="1413456"/>
            <a:ext cx="3715858" cy="4006159"/>
          </a:xfrm>
          <a:prstGeom prst="rect">
            <a:avLst/>
          </a:prstGeom>
        </p:spPr>
      </p:pic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4.2.1</a:t>
            </a:r>
            <a:r>
              <a:rPr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统一资源定位符</a:t>
            </a:r>
            <a:endParaRPr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419788" y="912577"/>
            <a:ext cx="6630035" cy="53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en-US" altLang="zh-CN" sz="18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8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r>
              <a:rPr lang="zh-CN" altLang="en-US" sz="1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8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如下。</a:t>
            </a:r>
            <a:endParaRPr lang="zh-CN" altLang="en-US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4.2.1</a:t>
            </a:r>
            <a:r>
              <a:rPr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统一资源定位符</a:t>
            </a:r>
            <a:endParaRPr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8"/>
          <p:cNvGrpSpPr/>
          <p:nvPr/>
        </p:nvGrpSpPr>
        <p:grpSpPr bwMode="auto">
          <a:xfrm>
            <a:off x="1413603" y="1550002"/>
            <a:ext cx="9072426" cy="630555"/>
            <a:chOff x="920750" y="2283718"/>
            <a:chExt cx="8348851" cy="630774"/>
          </a:xfrm>
        </p:grpSpPr>
        <p:sp>
          <p:nvSpPr>
            <p:cNvPr id="8" name="矩形 7"/>
            <p:cNvSpPr/>
            <p:nvPr/>
          </p:nvSpPr>
          <p:spPr>
            <a:xfrm>
              <a:off x="920750" y="2283718"/>
              <a:ext cx="8348851" cy="6307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16946" y="2309127"/>
              <a:ext cx="7312911" cy="4590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it-IT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protocol://hostname[:port]/path? </a:t>
              </a:r>
              <a:r>
                <a:rPr lang="en-US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q</a:t>
              </a:r>
              <a:r>
                <a:rPr lang="it-IT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uery#fragment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43206" y="2156090"/>
            <a:ext cx="9809480" cy="4198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的语法格式组成部分说明具体如下。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因特网服务的数据传输协议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，常见的协议有HTTP、HTTPS、FTP等。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hostname：表示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域名（主机名）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，是存放资源的服务器主机名或IP地址，有时候在主机名前面也可以设置连接到服务器所需的用户名和密码，例如username:password@hostname。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端口号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，通常可以省略，每一种传输协议都有默认的端口号，例如，HTTP的默认端口是80，HTTPS的默认端口是443，FTP的默认端口是21。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资源路径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，指向服务器上的具体文件或资源。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查询参数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给服务器传递额外信息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，参数名和参数值之间使用“=”分隔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多个参数之间使用“&amp;”分隔。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fragment：表示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锚点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定位页面内的具体位置（如章节）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167402" y="1557794"/>
            <a:ext cx="10183804" cy="339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下面通过一个例子说明</a:t>
            </a:r>
            <a:r>
              <a:rPr lang="en-US" altLang="zh-CN" sz="18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URL的组成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 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https://www.taobao.com/search?keyword=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&amp;page=3#hot-sell 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为例：</a:t>
            </a:r>
          </a:p>
          <a:p>
            <a:pPr marL="54000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</a:p>
          <a:p>
            <a:pPr marL="54000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域名：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www.taobao.com</a:t>
            </a:r>
          </a:p>
          <a:p>
            <a:pPr marL="54000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/search</a:t>
            </a:r>
          </a:p>
          <a:p>
            <a:pPr marL="54000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查询参数：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keyword=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&amp;page=3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（搜索 “手机”，查看第 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页）</a:t>
            </a:r>
          </a:p>
          <a:p>
            <a:pPr marL="54000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锚点：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#hot-sell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（定位到页面内 “热卖” 区域）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4.2.1</a:t>
            </a:r>
            <a:r>
              <a:rPr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统一资源定位符</a:t>
            </a:r>
            <a:endParaRPr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935354" y="3213770"/>
            <a:ext cx="5669299" cy="104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掌握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HTTP请求</a:t>
            </a: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的格式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，能够</a:t>
            </a: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归纳</a:t>
            </a:r>
            <a:r>
              <a:rPr lang="zh-CN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HTTP请求的3个组成部分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45211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4.2.2	HTTP请求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4799330" y="1341755"/>
            <a:ext cx="6630035" cy="136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HTTP请求是指客户端向服务器发送的请求消息，用于获取或操作资源。HTTP请求主要由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请求行、请求头和请求体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HTTP请求的格式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如下图所示。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6" y="1413456"/>
            <a:ext cx="3715858" cy="4006159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4.2.2	HTTP请求</a:t>
            </a:r>
          </a:p>
        </p:txBody>
      </p:sp>
      <p:pic>
        <p:nvPicPr>
          <p:cNvPr id="3" name="图片 2" descr="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20" y="3357729"/>
            <a:ext cx="6444609" cy="2160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143691" y="909794"/>
            <a:ext cx="9681845" cy="136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请求行</a:t>
            </a: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请求行用于指定客户端向服务器发送的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请求方法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请求地址（URL）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协议版本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，位于HTTP请求中的第1行。在接口测试中，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常用的请求方法和说明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如下表所示。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4.2.2	HTTP请求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552704"/>
              </p:ext>
            </p:extLst>
          </p:nvPr>
        </p:nvGraphicFramePr>
        <p:xfrm>
          <a:off x="2024613" y="2709794"/>
          <a:ext cx="7920000" cy="2735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559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请求方法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用于请求服务器</a:t>
                      </a:r>
                      <a:r>
                        <a:rPr lang="zh-CN" altLang="en-US" sz="18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获取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指定的资源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704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用于请求服务器</a:t>
                      </a:r>
                      <a:r>
                        <a:rPr sz="1800" kern="1200" dirty="0" err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提交</a:t>
                      </a: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指定的资源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41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用于请求服务器</a:t>
                      </a:r>
                      <a:r>
                        <a:rPr sz="1800" kern="1200" dirty="0" err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更新</a:t>
                      </a: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指定的资源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676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用于请求服务器</a:t>
                      </a:r>
                      <a:r>
                        <a:rPr sz="1800" kern="1200" dirty="0" err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删除</a:t>
                      </a: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指定的资源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5">
            <a:extLst>
              <a:ext uri="{FF2B5EF4-FFF2-40B4-BE49-F238E27FC236}">
                <a16:creationId xmlns:a16="http://schemas.microsoft.com/office/drawing/2014/main" id="{31284FBF-F785-F254-0CCE-AFD23DA63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690" y="5687413"/>
            <a:ext cx="9681845" cy="90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协议版本：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声明使用的 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协议版本（如 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HTTP/1.1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HTTP/2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），不同版本在性能、特性（如持久连接、服务器推送）上有差异。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143635" y="837565"/>
            <a:ext cx="9681845" cy="136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altLang="zh-CN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请求头</a:t>
            </a: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请求头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客户端向服务器发送的附加信息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，用于通知服务器关于客户端请求的信息。请求头由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键值对组成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key:value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常见的请求头字段和说明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如下表所示。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4.2.2	HTTP请求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2286849"/>
              </p:ext>
            </p:extLst>
          </p:nvPr>
        </p:nvGraphicFramePr>
        <p:xfrm>
          <a:off x="1844557" y="2637794"/>
          <a:ext cx="8280000" cy="300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7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148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请求头字段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6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指定服务器的域名，方便服务器在多域名托管时识别请求目标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67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User-Agent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标识客户端类型（如浏览器型号、</a:t>
                      </a: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APP 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版本），服务器可据此做兼容性处理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67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Content-Type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若有请求体，需用它指定请求体的数据格式（如 </a:t>
                      </a:r>
                      <a:r>
                        <a:rPr 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application/</a:t>
                      </a:r>
                      <a:r>
                        <a:rPr lang="en-US"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</a:t>
                      </a:r>
                      <a:r>
                        <a:rPr 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 </a:t>
                      </a:r>
                      <a:r>
                        <a:rPr 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JSON 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数据）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467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Authorization</a:t>
                      </a:r>
                      <a:endParaRPr lang="zh-CN" altLang="en-US"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用于传递身份验证信息（如 </a:t>
                      </a: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Token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），让服务器验证客户端权限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143635" y="837565"/>
            <a:ext cx="9681845" cy="220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请求体</a:t>
            </a: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请求体是客户端发送请求时携带的参数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，通常在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POST或PUT请求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。请求体中的常见数据类型有text/html、text/plain、application/JSON、application/x-www-form-urlencoded、image/jpeg等。下面展示一段使用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Fiddler工具抓取到的HTTP请求数据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4.2.2	HTTP请求</a:t>
            </a:r>
          </a:p>
        </p:txBody>
      </p:sp>
      <p:pic>
        <p:nvPicPr>
          <p:cNvPr id="3" name="图片 2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82" y="3285794"/>
            <a:ext cx="7296150" cy="2619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671292" y="572758"/>
            <a:ext cx="3911746" cy="662532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章节概述</a:t>
            </a:r>
            <a:r>
              <a:rPr lang="en-US" altLang="zh-CN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24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Summary</a:t>
            </a:r>
            <a:endParaRPr lang="en-GB" sz="2400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0" name="TextBox 35"/>
          <p:cNvSpPr txBox="1">
            <a:spLocks noChangeArrowheads="1"/>
          </p:cNvSpPr>
          <p:nvPr/>
        </p:nvSpPr>
        <p:spPr bwMode="auto">
          <a:xfrm>
            <a:off x="1487206" y="2133749"/>
            <a:ext cx="9182980" cy="196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如今，随着软件系统的复杂度不断提升，对于任意一款软件，如果测试人员能够越早对软件进行测试，就能够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越早发现软件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中明显的或隐藏的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，同时也能够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降低缺陷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的修复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和缺陷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产生的风险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。因此，在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项目初期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，前端和后端都完成接口开发后，就需要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测试人员参与接口的测试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，本章将详细讲解接口测试。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935354" y="3213770"/>
            <a:ext cx="5669299" cy="104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掌握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HTTP</a:t>
            </a: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响应的格式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，能够</a:t>
            </a: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归纳</a:t>
            </a:r>
            <a:r>
              <a:rPr lang="zh-CN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HTTP响应的3个组成部分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45211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4799330" y="1341755"/>
            <a:ext cx="6630035" cy="136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HTTP响应是指服务器向客户端发送的响应消息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。HTTP响应主要由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状态行、响应头和响应体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HTTP响应的格式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如下图所示。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6" y="1413456"/>
            <a:ext cx="3715858" cy="4006159"/>
          </a:xfrm>
          <a:prstGeom prst="rect">
            <a:avLst/>
          </a:prstGeom>
        </p:spPr>
      </p:pic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  <p:pic>
        <p:nvPicPr>
          <p:cNvPr id="4" name="图片 3" descr="3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840" y="2853690"/>
            <a:ext cx="6576060" cy="2195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271206" y="1125794"/>
            <a:ext cx="9792000" cy="506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状态行</a:t>
            </a: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状态行用于展示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HTTP响应的协议版本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状态码和状态码描述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，它位于HTTP响应的第1行。其中，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状态码用来标识响应的状态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，它由3位数字组成，第1个数字定义了响应的类型。状态码有5种响应类型，具体介绍如下。</a:t>
            </a: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endParaRPr lang="zh-CN" altLang="en-US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000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1××：表示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指示信息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，服务器已经接收了客户端的请求，但还需要继续处理，或者是在引导客户端进行下一步操作。</a:t>
            </a:r>
          </a:p>
          <a:p>
            <a:pPr marL="54000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2××：表示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请求成功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，客户端的请求被服务器成功接收、理解并处理了。</a:t>
            </a:r>
          </a:p>
          <a:p>
            <a:pPr marL="54000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3××：表示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请求重定向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，为了完成请求，客户端需要进一步的操作，通常是要重定向到其他 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54000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4××：表示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客户端错误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，客户端发送的请求有问题，服务器无法处理。</a:t>
            </a:r>
          </a:p>
          <a:p>
            <a:pPr marL="540000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5××：表示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服务器错误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，服务器在处理客户端请求的过程中，自身发生了错误。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177735" y="1048788"/>
            <a:ext cx="9681845" cy="53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在接口测试中，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常见的状态码和描述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如下表所示。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6439842"/>
              </p:ext>
            </p:extLst>
          </p:nvPr>
        </p:nvGraphicFramePr>
        <p:xfrm>
          <a:off x="1266657" y="1860435"/>
          <a:ext cx="9681845" cy="4641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状态码描述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endParaRPr lang="zh-CN" altLang="en-US"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Continue,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告知客户端服务器已收到请求头，可继续发送请求体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465979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OK，客户端请求成功，服务器返回了客户端所请求的资源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Moved Permanently</a:t>
                      </a:r>
                      <a:r>
                        <a:rPr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请求的资源已经被永久移动到新的 </a:t>
                      </a: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URL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Unauthorized，客户端请求未经授权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</a:t>
                      </a:r>
                      <a:r>
                        <a:rPr lang="en-US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Forbidden，服务器收到请求，但是拒绝提供服务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</a:t>
                      </a:r>
                      <a:r>
                        <a:rPr lang="en-US" altLang="zh-CN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Not Found，客户端请求的资源不存在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Internal Server Error，服务器发生错误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r>
                        <a:rPr lang="en-US" altLang="zh-CN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Server Unavailable，服务器当前不能处理客户端的请求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271206" y="949860"/>
            <a:ext cx="9681845" cy="136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altLang="zh-CN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响应头</a:t>
            </a: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响应头是指服务器对客户端请求的应答信息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，它位于状态行的下方，主要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由键值对组成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，与HTTP请求中的请求头类似。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常见的响应头字段和说明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如下表所示。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2385848"/>
              </p:ext>
            </p:extLst>
          </p:nvPr>
        </p:nvGraphicFramePr>
        <p:xfrm>
          <a:off x="1864128" y="2493794"/>
          <a:ext cx="8496000" cy="3327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2714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响应头字段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9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表示服务器所使用的软件信息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0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Content-Type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表示服务器实际返回给客户端的内容类型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，比如</a:t>
                      </a: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text/html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HTML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文档）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31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表示服务器与客户端的连接类型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，比如</a:t>
                      </a:r>
                      <a:r>
                        <a:rPr lang="en-US" altLang="zh-CN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keep-alive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（保持连接，便于后续请求复用连接）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19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Content-Length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表示服务器告知</a:t>
                      </a: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客户端返回</a:t>
                      </a:r>
                      <a:r>
                        <a:rPr sz="1800" kern="1200" dirty="0" err="1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的数据长度</a:t>
                      </a:r>
                      <a:endParaRPr sz="1800" kern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57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800" kern="120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Content-Language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kern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表示响应内容所使用的语言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222057" y="944245"/>
            <a:ext cx="9681845" cy="17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响应体</a:t>
            </a: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响应体是服务器发送到客户端的实际内容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，它位于响应头的下方。响应体的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内容类型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由响应头中的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Content-Type指定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。下面展示一段使用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Fiddler工具抓取到的HTTP响应数据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，如下图所示。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  <p:pic>
        <p:nvPicPr>
          <p:cNvPr id="2" name="图片 1" descr="4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206" y="2874019"/>
            <a:ext cx="7502952" cy="3239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形 22" descr="讲故事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67" y="1398145"/>
            <a:ext cx="1015842" cy="1015842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919206" y="1607820"/>
            <a:ext cx="2868059" cy="6705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99892" y="1790987"/>
            <a:ext cx="312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使用开发者工具进行抓包</a:t>
            </a:r>
          </a:p>
        </p:txBody>
      </p:sp>
      <p:sp>
        <p:nvSpPr>
          <p:cNvPr id="27" name="矩形 26"/>
          <p:cNvSpPr/>
          <p:nvPr/>
        </p:nvSpPr>
        <p:spPr>
          <a:xfrm>
            <a:off x="4840419" y="1608089"/>
            <a:ext cx="83114" cy="6704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28118" y="1608089"/>
            <a:ext cx="83114" cy="6704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2980" y="838200"/>
            <a:ext cx="1779905" cy="506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多学一招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43025" y="2637790"/>
            <a:ext cx="9474200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抓包是指将网络传输中发送或接收的数据包进行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截获、重发、编辑、转存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等操作。通过对网络上传输的数据进行抓取，并对其进行分析，能够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分析程序网络接口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检查网络安全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分析网络故障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抓包工具是拦截并查看网络数据包内容的软件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，常用的抓包工具有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Fiddler、Sniffer、I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ool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等。这些抓包工具的功能各异，但是基本使用原理相同，除了可以使用抓包工具进行抓包外，还可以使用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浏览器自带的开发者工具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进行抓包。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EF696AF7-E055-1841-C26B-CBF43B2B8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06" y="2989386"/>
            <a:ext cx="7607206" cy="366217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82980" y="838200"/>
            <a:ext cx="1779905" cy="506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多学一招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02665" y="1409414"/>
            <a:ext cx="1061974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下面以使用Chrome浏览器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访问TPshop开源商城首页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为例，演示如何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通过开发者工具进行抓包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。首先在浏览器中访问TPshop开源商城，按键盘上的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F12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键，打开开发者工具，单击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“Network”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查看抓取的相关数据信息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，如下图所示。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2D8A15-1310-0CAF-4346-11C16C1FA2C0}"/>
              </a:ext>
            </a:extLst>
          </p:cNvPr>
          <p:cNvSpPr/>
          <p:nvPr/>
        </p:nvSpPr>
        <p:spPr>
          <a:xfrm>
            <a:off x="4007206" y="4869794"/>
            <a:ext cx="360000" cy="1779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D7E5CB-9B19-40CB-5389-D41DF6B18FCB}"/>
              </a:ext>
            </a:extLst>
          </p:cNvPr>
          <p:cNvSpPr/>
          <p:nvPr/>
        </p:nvSpPr>
        <p:spPr>
          <a:xfrm>
            <a:off x="6311206" y="5229794"/>
            <a:ext cx="214671" cy="14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920A498-97E8-0699-9E4B-A3019014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95" y="1941955"/>
            <a:ext cx="9648000" cy="465063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82980" y="838200"/>
            <a:ext cx="1779905" cy="506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多学一招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1225" y="1413510"/>
            <a:ext cx="1061974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单击浏览器左上方的“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刷新页面，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抓取请求资源信息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，如下图所示。</a:t>
            </a:r>
          </a:p>
        </p:txBody>
      </p:sp>
      <p:pic>
        <p:nvPicPr>
          <p:cNvPr id="61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3575206" y="1597660"/>
            <a:ext cx="243205" cy="2381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AA7921-AC84-618B-4337-71554B9C0A17}"/>
              </a:ext>
            </a:extLst>
          </p:cNvPr>
          <p:cNvSpPr/>
          <p:nvPr/>
        </p:nvSpPr>
        <p:spPr>
          <a:xfrm>
            <a:off x="1397094" y="5410078"/>
            <a:ext cx="1170111" cy="107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82980" y="838200"/>
            <a:ext cx="1779905" cy="506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多学一招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4.2.3	HTTP响应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9206" y="1409414"/>
            <a:ext cx="10619740" cy="1422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通常在接口测试中，需要重点关注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类型的请求资源信息，该类型的请求资源信息中包含详细的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接口请求地址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请求方法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等。例如，单击左下方名称为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“www.tp-shop.cn”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document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类型的请求资源信息时，右下方会显示具体的</a:t>
            </a:r>
            <a:r>
              <a:rPr lang="en-US" altLang="zh-CN" sz="20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请求和响应数据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，如下图所示。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E11502-B26C-7685-AED7-B537CDA5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67" y="2897487"/>
            <a:ext cx="8001077" cy="38517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4C1570-6682-85E1-A31D-8606948A40CA}"/>
              </a:ext>
            </a:extLst>
          </p:cNvPr>
          <p:cNvSpPr/>
          <p:nvPr/>
        </p:nvSpPr>
        <p:spPr>
          <a:xfrm>
            <a:off x="3491226" y="5361108"/>
            <a:ext cx="3251979" cy="1388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2994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zh-CN" altLang="en-US" sz="4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接口测试</a:t>
            </a:r>
            <a:r>
              <a:rPr lang="zh-CN" altLang="en-US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简介</a:t>
            </a: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2994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zh-CN" altLang="en-US" sz="4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Postman</a:t>
            </a:r>
            <a:r>
              <a:rPr lang="zh-CN" altLang="en-US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入门</a:t>
            </a: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518785" y="3362960"/>
            <a:ext cx="5976421" cy="104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掌握Postman的安装方式，能够</a:t>
            </a:r>
            <a:r>
              <a:rPr 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独立安装Postman工具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03555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4.3.1	安装Postman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7"/>
          <p:cNvCxnSpPr/>
          <p:nvPr/>
        </p:nvCxnSpPr>
        <p:spPr>
          <a:xfrm>
            <a:off x="1789659" y="1486205"/>
            <a:ext cx="0" cy="4573454"/>
          </a:xfrm>
          <a:prstGeom prst="line">
            <a:avLst/>
          </a:prstGeom>
          <a:ln w="15875">
            <a:solidFill>
              <a:srgbClr val="41414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30420" y="2627256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86" y="2428498"/>
            <a:ext cx="1697534" cy="515997"/>
            <a:chOff x="-2086" y="2141478"/>
            <a:chExt cx="1697534" cy="515997"/>
          </a:xfrm>
        </p:grpSpPr>
        <p:sp>
          <p:nvSpPr>
            <p:cNvPr id="28" name="箭头: 五边形 31"/>
            <p:cNvSpPr/>
            <p:nvPr/>
          </p:nvSpPr>
          <p:spPr>
            <a:xfrm>
              <a:off x="57150" y="2141478"/>
              <a:ext cx="1638298" cy="51599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-2086" y="2168643"/>
              <a:ext cx="1490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0" y="43204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730420" y="4530358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5447030" y="1125220"/>
            <a:ext cx="270129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Postman的下载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95341" y="1614449"/>
            <a:ext cx="1654387" cy="45722"/>
            <a:chOff x="5367867" y="3100583"/>
            <a:chExt cx="1654387" cy="4572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5413586" y="3123298"/>
              <a:ext cx="155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5367867" y="3100583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76535" y="310058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4.3.1	安装Postman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90420" y="1695450"/>
            <a:ext cx="8753475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在浏览器中访问Postman的官方网站，进入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Postman官方网站首页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，单击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官方网站首页左下方的“    ”图标。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5782BD-C2A1-BCC7-A2EA-EC8DF0E92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572" y="2579873"/>
            <a:ext cx="7777634" cy="37550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C189D7A-11B8-0668-31F7-565896D0C996}"/>
              </a:ext>
            </a:extLst>
          </p:cNvPr>
          <p:cNvSpPr/>
          <p:nvPr/>
        </p:nvSpPr>
        <p:spPr>
          <a:xfrm>
            <a:off x="4007206" y="4578714"/>
            <a:ext cx="216000" cy="140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31" descr="02">
            <a:extLst>
              <a:ext uri="{FF2B5EF4-FFF2-40B4-BE49-F238E27FC236}">
                <a16:creationId xmlns:a16="http://schemas.microsoft.com/office/drawing/2014/main" id="{789AF1EC-0239-6A7A-FEEF-70D1F19560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11206" y="2281111"/>
            <a:ext cx="216000" cy="2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44751B7-0CF1-4BF2-9D78-257D8A91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729" y="2277794"/>
            <a:ext cx="7767815" cy="3727090"/>
          </a:xfrm>
          <a:prstGeom prst="rect">
            <a:avLst/>
          </a:prstGeom>
        </p:spPr>
      </p:pic>
      <p:cxnSp>
        <p:nvCxnSpPr>
          <p:cNvPr id="24" name="直接连接符 27"/>
          <p:cNvCxnSpPr/>
          <p:nvPr/>
        </p:nvCxnSpPr>
        <p:spPr>
          <a:xfrm>
            <a:off x="1789659" y="1486205"/>
            <a:ext cx="0" cy="4573454"/>
          </a:xfrm>
          <a:prstGeom prst="line">
            <a:avLst/>
          </a:prstGeom>
          <a:ln w="15875">
            <a:solidFill>
              <a:srgbClr val="41414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30420" y="2627256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86" y="2428498"/>
            <a:ext cx="1697534" cy="515997"/>
            <a:chOff x="-2086" y="2141478"/>
            <a:chExt cx="1697534" cy="515997"/>
          </a:xfrm>
        </p:grpSpPr>
        <p:sp>
          <p:nvSpPr>
            <p:cNvPr id="28" name="箭头: 五边形 31"/>
            <p:cNvSpPr/>
            <p:nvPr/>
          </p:nvSpPr>
          <p:spPr>
            <a:xfrm>
              <a:off x="57150" y="2141478"/>
              <a:ext cx="1638298" cy="51599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-2086" y="2168643"/>
              <a:ext cx="1490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0" y="43204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730420" y="4530358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5447030" y="1125220"/>
            <a:ext cx="270129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Postman的下载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95341" y="1614449"/>
            <a:ext cx="1654387" cy="45722"/>
            <a:chOff x="5367867" y="3100583"/>
            <a:chExt cx="1654387" cy="4572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5413586" y="3123298"/>
              <a:ext cx="155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5367867" y="3100583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76535" y="310058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4.3.1	安装Postman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35505" y="1623695"/>
            <a:ext cx="8753475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Download Postman页面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，如下图所示。</a:t>
            </a:r>
          </a:p>
        </p:txBody>
      </p:sp>
      <p:sp>
        <p:nvSpPr>
          <p:cNvPr id="7" name="矩形 6"/>
          <p:cNvSpPr/>
          <p:nvPr/>
        </p:nvSpPr>
        <p:spPr>
          <a:xfrm>
            <a:off x="4589810" y="3973629"/>
            <a:ext cx="929396" cy="3448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7"/>
          <p:cNvCxnSpPr/>
          <p:nvPr/>
        </p:nvCxnSpPr>
        <p:spPr>
          <a:xfrm>
            <a:off x="1789659" y="1486205"/>
            <a:ext cx="0" cy="4573454"/>
          </a:xfrm>
          <a:prstGeom prst="line">
            <a:avLst/>
          </a:prstGeom>
          <a:ln w="15875">
            <a:solidFill>
              <a:srgbClr val="41414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30420" y="2627256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86" y="4331593"/>
            <a:ext cx="1697534" cy="515997"/>
            <a:chOff x="-2086" y="2141478"/>
            <a:chExt cx="1697534" cy="515997"/>
          </a:xfrm>
        </p:grpSpPr>
        <p:sp>
          <p:nvSpPr>
            <p:cNvPr id="28" name="箭头: 五边形 31"/>
            <p:cNvSpPr/>
            <p:nvPr/>
          </p:nvSpPr>
          <p:spPr>
            <a:xfrm>
              <a:off x="57150" y="2141478"/>
              <a:ext cx="1638298" cy="51599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-2086" y="2168643"/>
              <a:ext cx="14906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-1905" y="2455423"/>
            <a:ext cx="16268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730420" y="4530358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5447030" y="1125220"/>
            <a:ext cx="270129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Postman的</a:t>
            </a:r>
            <a:r>
              <a:rPr kumimoji="0" 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安装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95341" y="1614449"/>
            <a:ext cx="1654387" cy="45722"/>
            <a:chOff x="5367867" y="3100583"/>
            <a:chExt cx="1654387" cy="4572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5413586" y="3123298"/>
              <a:ext cx="155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5367867" y="3100583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76535" y="310058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4.3.1	安装Postman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35505" y="1773555"/>
            <a:ext cx="875347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安装包，进入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an account or sign in页面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，如下图所示。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70AD55-1CC1-1F7F-1CB9-184482CA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206" y="2280285"/>
            <a:ext cx="7026149" cy="4391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7"/>
          <p:cNvCxnSpPr/>
          <p:nvPr/>
        </p:nvCxnSpPr>
        <p:spPr>
          <a:xfrm>
            <a:off x="1789659" y="1486205"/>
            <a:ext cx="0" cy="4573454"/>
          </a:xfrm>
          <a:prstGeom prst="line">
            <a:avLst/>
          </a:prstGeom>
          <a:ln w="15875">
            <a:solidFill>
              <a:srgbClr val="41414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30420" y="2627256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86" y="4331593"/>
            <a:ext cx="1697534" cy="515997"/>
            <a:chOff x="-2086" y="2141478"/>
            <a:chExt cx="1697534" cy="515997"/>
          </a:xfrm>
        </p:grpSpPr>
        <p:sp>
          <p:nvSpPr>
            <p:cNvPr id="28" name="箭头: 五边形 31"/>
            <p:cNvSpPr/>
            <p:nvPr/>
          </p:nvSpPr>
          <p:spPr>
            <a:xfrm>
              <a:off x="57150" y="2141478"/>
              <a:ext cx="1638298" cy="51599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-2086" y="2168643"/>
              <a:ext cx="14906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-1905" y="2455423"/>
            <a:ext cx="16268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730420" y="4530358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5447030" y="1125220"/>
            <a:ext cx="270129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Postman的</a:t>
            </a:r>
            <a:r>
              <a:rPr kumimoji="0" 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安装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95341" y="1614449"/>
            <a:ext cx="1654387" cy="45722"/>
            <a:chOff x="5367867" y="3100583"/>
            <a:chExt cx="1654387" cy="4572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5413586" y="3123298"/>
              <a:ext cx="155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5367867" y="3100583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76535" y="310058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4.3.1	安装Postman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35505" y="1630045"/>
            <a:ext cx="8753475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 “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Free Account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”按钮，进入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 - Sign up页面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，如下图所示。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799EC1-CBCB-E3A8-26DF-7AF4ADFF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674" y="2364561"/>
            <a:ext cx="5725135" cy="4331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7"/>
          <p:cNvCxnSpPr/>
          <p:nvPr/>
        </p:nvCxnSpPr>
        <p:spPr>
          <a:xfrm>
            <a:off x="1789659" y="1486205"/>
            <a:ext cx="0" cy="4573454"/>
          </a:xfrm>
          <a:prstGeom prst="line">
            <a:avLst/>
          </a:prstGeom>
          <a:ln w="15875">
            <a:solidFill>
              <a:srgbClr val="41414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30420" y="2627256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86" y="4331593"/>
            <a:ext cx="1697534" cy="515997"/>
            <a:chOff x="-2086" y="2141478"/>
            <a:chExt cx="1697534" cy="515997"/>
          </a:xfrm>
        </p:grpSpPr>
        <p:sp>
          <p:nvSpPr>
            <p:cNvPr id="28" name="箭头: 五边形 31"/>
            <p:cNvSpPr/>
            <p:nvPr/>
          </p:nvSpPr>
          <p:spPr>
            <a:xfrm>
              <a:off x="57150" y="2141478"/>
              <a:ext cx="1638298" cy="51599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-2086" y="2168643"/>
              <a:ext cx="14906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-1905" y="2455423"/>
            <a:ext cx="16268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730420" y="4530358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5447030" y="1125220"/>
            <a:ext cx="270129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Postman的</a:t>
            </a:r>
            <a:r>
              <a:rPr kumimoji="0" 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安装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95341" y="1614449"/>
            <a:ext cx="1654387" cy="45722"/>
            <a:chOff x="5367867" y="3100583"/>
            <a:chExt cx="1654387" cy="4572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5413586" y="3123298"/>
              <a:ext cx="155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5367867" y="3100583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76535" y="310058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4.3.1	安装Postman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35505" y="1630045"/>
            <a:ext cx="875347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当注册成功后，使用注册的账号登录即可进入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Postman的主窗口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，如下图所示。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B2B992-1AFB-E5C8-7649-30A3CAD9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751" y="2181225"/>
            <a:ext cx="7272981" cy="45608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7F85D03-EA8D-B3D9-B0DD-F1848D73E5A1}"/>
              </a:ext>
            </a:extLst>
          </p:cNvPr>
          <p:cNvSpPr/>
          <p:nvPr/>
        </p:nvSpPr>
        <p:spPr>
          <a:xfrm>
            <a:off x="2875751" y="2702500"/>
            <a:ext cx="483454" cy="162909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1143691" y="1763643"/>
            <a:ext cx="8856000" cy="33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Collections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：表示</a:t>
            </a:r>
            <a:r>
              <a:rPr lang="zh-CN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集合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，可以对项目模块中的接口进行分类和管理。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Environments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：表示</a:t>
            </a:r>
            <a:r>
              <a:rPr lang="zh-CN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环境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，可以定义全局变量和环境变量。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Flows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：表示</a:t>
            </a:r>
            <a:r>
              <a:rPr lang="zh-CN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流程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，能够通过逻辑连接请求模拟实际项目中的流程。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APIs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：表示</a:t>
            </a:r>
            <a:r>
              <a:rPr lang="zh-CN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应用程序接口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，用于定义集合和环境。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Mock Servers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：表示</a:t>
            </a:r>
            <a:r>
              <a:rPr lang="zh-CN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模拟服务器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Monitors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：表示</a:t>
            </a:r>
            <a:r>
              <a:rPr lang="zh-CN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监听器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，能够定期运行集合中的请求。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History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：表示</a:t>
            </a:r>
            <a:r>
              <a:rPr lang="zh-CN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历史记录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4.3.1	安装Postman</a:t>
            </a:r>
          </a:p>
        </p:txBody>
      </p:sp>
      <p:sp>
        <p:nvSpPr>
          <p:cNvPr id="2" name="矩形 1"/>
          <p:cNvSpPr/>
          <p:nvPr/>
        </p:nvSpPr>
        <p:spPr>
          <a:xfrm>
            <a:off x="551206" y="1053794"/>
            <a:ext cx="6092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0520" indent="229235">
              <a:spcBef>
                <a:spcPts val="605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下面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介绍 </a:t>
            </a:r>
            <a:r>
              <a:rPr lang="en-US" altLang="zh-CN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Postman 主窗口左侧的选项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518785" y="3220720"/>
            <a:ext cx="6494145" cy="104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掌握使用Postman发送请求的方式，能够</a:t>
            </a:r>
            <a:r>
              <a:rPr lang="zh-CN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使用Postman发送一个简单的请求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03555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4.3.2	发送第一个HTTP请求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983206" y="908820"/>
            <a:ext cx="8835599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下面以百度网站为例，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使用Postman发送第一个HTTP请求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，具体步骤如下所示。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4.3.2	发送第一个HTTP请求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695325" y="126952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784437" y="1405259"/>
            <a:ext cx="1624965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01</a:t>
            </a:r>
          </a:p>
        </p:txBody>
      </p:sp>
      <p:sp>
        <p:nvSpPr>
          <p:cNvPr id="12" name="1"/>
          <p:cNvSpPr txBox="1"/>
          <p:nvPr>
            <p:custDataLst>
              <p:tags r:id="rId2"/>
            </p:custDataLst>
          </p:nvPr>
        </p:nvSpPr>
        <p:spPr>
          <a:xfrm>
            <a:off x="2630957" y="1224541"/>
            <a:ext cx="8424000" cy="106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创建集合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在Postman的主</a:t>
            </a: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窗口中，首先单击左侧的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Collections</a:t>
            </a: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选项，然后单击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Collections</a:t>
            </a: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选项右侧的“   ”图标即可</a:t>
            </a:r>
            <a:r>
              <a:rPr lang="zh-CN" altLang="en-US" sz="1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集合New Collection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</a:t>
            </a: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101676" y="2154676"/>
            <a:ext cx="193530" cy="1951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E20B87-B5D1-5C34-28E0-D73109E09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549" y="2572037"/>
            <a:ext cx="6477314" cy="40619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60C5810-94DA-C8CF-BF75-A62A95E069B4}"/>
              </a:ext>
            </a:extLst>
          </p:cNvPr>
          <p:cNvSpPr/>
          <p:nvPr/>
        </p:nvSpPr>
        <p:spPr>
          <a:xfrm>
            <a:off x="3335560" y="3213794"/>
            <a:ext cx="742470" cy="18465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935354" y="3213770"/>
            <a:ext cx="5669299" cy="104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了解接口测试的简介，能够描述</a:t>
            </a:r>
            <a:r>
              <a:rPr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接口测试的原理与实现方式</a:t>
            </a:r>
            <a:endParaRPr 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45211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接口测试简介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4.3.2	发送第一个HTTP请求</a:t>
            </a:r>
          </a:p>
        </p:txBody>
      </p:sp>
      <p:pic>
        <p:nvPicPr>
          <p:cNvPr id="71" name="图片 71" descr="QQ截图20220331102912"/>
          <p:cNvPicPr/>
          <p:nvPr/>
        </p:nvPicPr>
        <p:blipFill>
          <a:blip r:embed="rId4"/>
          <a:stretch>
            <a:fillRect/>
          </a:stretch>
        </p:blipFill>
        <p:spPr>
          <a:xfrm>
            <a:off x="8903652" y="1486535"/>
            <a:ext cx="190500" cy="12954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95325" y="1054255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784437" y="1189994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02</a:t>
            </a:r>
          </a:p>
        </p:txBody>
      </p:sp>
      <p:sp>
        <p:nvSpPr>
          <p:cNvPr id="14" name="1"/>
          <p:cNvSpPr txBox="1"/>
          <p:nvPr>
            <p:custDataLst>
              <p:tags r:id="rId1"/>
            </p:custDataLst>
          </p:nvPr>
        </p:nvSpPr>
        <p:spPr>
          <a:xfrm>
            <a:off x="2566670" y="838835"/>
            <a:ext cx="8684260" cy="106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添加HTTP请求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在New Collection所在条目的任意地方右击或者单击右侧的“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”图标，会弹出一个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下拉列表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74C6E4-E66E-110D-6E1F-C1D04483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811" y="2324796"/>
            <a:ext cx="6885395" cy="43178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330F5CB-0B9A-7A18-7DCD-38A2E18A1054}"/>
              </a:ext>
            </a:extLst>
          </p:cNvPr>
          <p:cNvSpPr/>
          <p:nvPr/>
        </p:nvSpPr>
        <p:spPr>
          <a:xfrm>
            <a:off x="5231206" y="3232033"/>
            <a:ext cx="504000" cy="12576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4.3.2	发送第一个HTTP请求</a:t>
            </a:r>
          </a:p>
        </p:txBody>
      </p:sp>
      <p:sp>
        <p:nvSpPr>
          <p:cNvPr id="15" name="1"/>
          <p:cNvSpPr txBox="1"/>
          <p:nvPr>
            <p:custDataLst>
              <p:tags r:id="rId1"/>
            </p:custDataLst>
          </p:nvPr>
        </p:nvSpPr>
        <p:spPr>
          <a:xfrm>
            <a:off x="1415206" y="981794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单击拉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列表中的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“Add request”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选项即可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添加一个HTTP请求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C3E3D2-2957-5CF3-B816-F22ADC417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549" y="1582513"/>
            <a:ext cx="7989314" cy="501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4.3.2	发送第一个HTTP请求</a:t>
            </a:r>
          </a:p>
        </p:txBody>
      </p:sp>
      <p:sp>
        <p:nvSpPr>
          <p:cNvPr id="15" name="1"/>
          <p:cNvSpPr txBox="1"/>
          <p:nvPr>
            <p:custDataLst>
              <p:tags r:id="rId1"/>
            </p:custDataLst>
          </p:nvPr>
        </p:nvSpPr>
        <p:spPr>
          <a:xfrm>
            <a:off x="1415206" y="981794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关于</a:t>
            </a:r>
            <a:r>
              <a:rPr lang="zh-CN" altLang="zh-CN" sz="1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请求方法和请求地址下方的</a:t>
            </a:r>
            <a:r>
              <a:rPr lang="zh-CN" altLang="en-US" sz="1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zh-CN" sz="1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的具体介绍</a:t>
            </a:r>
            <a:r>
              <a:rPr lang="zh-CN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</a:t>
            </a: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5206" y="1629794"/>
            <a:ext cx="976393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Params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</a:t>
            </a:r>
            <a:r>
              <a:rPr lang="zh-CN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，当单击该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时，可以在下方设置请求地址参数。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Authorization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</a:t>
            </a:r>
            <a:r>
              <a:rPr lang="zh-CN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，当单击该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时，可以了解授权信息，通常在发送请求时，在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下方会自动生成授权的请求头。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Headers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</a:t>
            </a:r>
            <a:r>
              <a:rPr lang="zh-CN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请求头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，当单击该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时，可以在下方设置请求头。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</a:t>
            </a:r>
            <a:r>
              <a:rPr lang="zh-CN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请求体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，当单击该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时，可以在下方设置请求体参数。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</a:t>
            </a:r>
            <a:r>
              <a:rPr lang="zh-CN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预请求脚本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，当单击该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时，可以在下方编写预请求脚本代码。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Tests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</a:t>
            </a:r>
            <a:r>
              <a:rPr lang="zh-CN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，当单击该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时，可以在下方编写测试脚本代码，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如断言代码、关联代码等。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</a:t>
            </a:r>
            <a:r>
              <a:rPr lang="zh-CN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，当单击该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时，可以在下方进行相关的设置操作，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如启用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证书验证、自动跟随重定向等。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4.3.2	发送第一个HTTP请求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95325" y="1054255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784437" y="1189994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03</a:t>
            </a:r>
          </a:p>
        </p:txBody>
      </p:sp>
      <p:sp>
        <p:nvSpPr>
          <p:cNvPr id="15" name="1"/>
          <p:cNvSpPr txBox="1"/>
          <p:nvPr>
            <p:custDataLst>
              <p:tags r:id="rId1"/>
            </p:custDataLst>
          </p:nvPr>
        </p:nvSpPr>
        <p:spPr>
          <a:xfrm>
            <a:off x="2566670" y="838835"/>
            <a:ext cx="8684260" cy="11201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填写百度网站的请求信息并发送请求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百度网站的请求信息与响应结果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如下图所示。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17C2C2-FEF8-BAA5-356C-A99D2DAA3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03" y="1751501"/>
            <a:ext cx="7645804" cy="47964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63586F-6156-52D6-5B85-AF705F9864C0}"/>
              </a:ext>
            </a:extLst>
          </p:cNvPr>
          <p:cNvSpPr/>
          <p:nvPr/>
        </p:nvSpPr>
        <p:spPr>
          <a:xfrm>
            <a:off x="4734708" y="2638023"/>
            <a:ext cx="427311" cy="199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2438BD-D7C0-7950-A987-8BF217CB9E9F}"/>
              </a:ext>
            </a:extLst>
          </p:cNvPr>
          <p:cNvSpPr/>
          <p:nvPr/>
        </p:nvSpPr>
        <p:spPr>
          <a:xfrm>
            <a:off x="5404610" y="2621115"/>
            <a:ext cx="818626" cy="199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66D7EF-651C-F2B5-D4F0-C1208E136090}"/>
              </a:ext>
            </a:extLst>
          </p:cNvPr>
          <p:cNvSpPr/>
          <p:nvPr/>
        </p:nvSpPr>
        <p:spPr>
          <a:xfrm>
            <a:off x="4655545" y="4653794"/>
            <a:ext cx="5100333" cy="17280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F6E67E-AEBC-36E3-3F12-BC0F9C7DC2FE}"/>
              </a:ext>
            </a:extLst>
          </p:cNvPr>
          <p:cNvSpPr txBox="1"/>
          <p:nvPr/>
        </p:nvSpPr>
        <p:spPr>
          <a:xfrm>
            <a:off x="3560412" y="2599379"/>
            <a:ext cx="818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请求方法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196B318-03E5-717D-F608-054C22CFCE84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4379038" y="2737879"/>
            <a:ext cx="3556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0E1C597-646D-2ED0-FB54-02D03E494548}"/>
              </a:ext>
            </a:extLst>
          </p:cNvPr>
          <p:cNvSpPr txBox="1"/>
          <p:nvPr/>
        </p:nvSpPr>
        <p:spPr>
          <a:xfrm>
            <a:off x="6964932" y="2576098"/>
            <a:ext cx="818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请求地址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7A0ADF9-31DD-FBB6-809E-5B775C1690E0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223236" y="2720971"/>
            <a:ext cx="7032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F00B6BC-8163-5DBF-1D25-9AB233849D3F}"/>
              </a:ext>
            </a:extLst>
          </p:cNvPr>
          <p:cNvSpPr txBox="1"/>
          <p:nvPr/>
        </p:nvSpPr>
        <p:spPr>
          <a:xfrm>
            <a:off x="3151099" y="5379336"/>
            <a:ext cx="818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响应结果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8953762-4603-E5DE-90F5-81C6445BE924}"/>
              </a:ext>
            </a:extLst>
          </p:cNvPr>
          <p:cNvCxnSpPr/>
          <p:nvPr/>
        </p:nvCxnSpPr>
        <p:spPr>
          <a:xfrm>
            <a:off x="3948233" y="5517836"/>
            <a:ext cx="7073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2994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zh-CN" altLang="en-US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Postman的</a:t>
            </a:r>
            <a:r>
              <a:rPr lang="zh-CN" altLang="en-US" sz="4800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基本使用</a:t>
            </a: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518785" y="3213100"/>
            <a:ext cx="6048421" cy="104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掌握Postman的断言，能够</a:t>
            </a:r>
            <a:r>
              <a:rPr lang="zh-CN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运用Postman断言完成有特定需求的接口测试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03555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4799330" y="1413510"/>
            <a:ext cx="6340475" cy="3831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断言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是程序中的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一种逻辑判断式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，目的是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验证软件开发的预期结果与实际结果是否一致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例如，程序员在编写代码时，通常会做出一些假设，断言的目的就是在代码中捕捉这些假设。当程序执行到断言所在的位置时，对应的断言如果为真，则程序将继续往下执行；如果断言为假，则程序会终止执行，并给出错误信息。</a:t>
            </a:r>
            <a:endParaRPr kumimoji="0" lang="en-US" altLang="zh-CN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在进行接口测试时，Postman提供的断言代码能够代替人工自动判断HTTP响应的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实际结果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与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预期结果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是否一致。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6" y="1413456"/>
            <a:ext cx="3715858" cy="4006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055206" y="881338"/>
            <a:ext cx="10152181" cy="21209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Postman中的断言代码使用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JavaScript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语言编写，常用的断言有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响应状态码断言、包含指定字符串断言、JSON数据断言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等。下面分别对这3个常用的断言进行详细介绍。</a:t>
            </a: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1.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响应状态码断言</a:t>
            </a:r>
          </a:p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响应状态码断言是对HTTP响应的状态码进行断言。在Postman中，有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2种方式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实现响应状态码断言。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588453" y="3213492"/>
            <a:ext cx="1627737" cy="953135"/>
          </a:xfrm>
          <a:prstGeom prst="rect">
            <a:avLst/>
          </a:prstGeom>
          <a:gradFill rotWithShape="0">
            <a:gsLst>
              <a:gs pos="0">
                <a:srgbClr val="00B0F0"/>
              </a:gs>
              <a:gs pos="50000">
                <a:srgbClr val="00B0F0"/>
              </a:gs>
              <a:gs pos="100000">
                <a:srgbClr val="9FD8FF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种方式</a:t>
            </a: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折角形 10"/>
          <p:cNvSpPr/>
          <p:nvPr/>
        </p:nvSpPr>
        <p:spPr bwMode="auto">
          <a:xfrm>
            <a:off x="3215640" y="3213735"/>
            <a:ext cx="7133590" cy="939800"/>
          </a:xfrm>
          <a:prstGeom prst="foldedCorner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在HTTP请求中单击“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s”标签，在其下方空白区域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手动编写响应状态码断言的代码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2" name="折角形 11"/>
          <p:cNvSpPr/>
          <p:nvPr/>
        </p:nvSpPr>
        <p:spPr bwMode="auto">
          <a:xfrm>
            <a:off x="3217545" y="4498340"/>
            <a:ext cx="7131685" cy="953770"/>
          </a:xfrm>
          <a:prstGeom prst="foldedCorner">
            <a:avLst/>
          </a:prstGeom>
          <a:solidFill>
            <a:srgbClr val="D1C7FD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首先在HTTP请求中单击“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s”标签，然后单击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Snippets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的“Status code:Code is 200”，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自动生成响应状态码断言的代码模板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1588453" y="4498248"/>
            <a:ext cx="1628231" cy="953135"/>
          </a:xfrm>
          <a:prstGeom prst="rect">
            <a:avLst/>
          </a:prstGeom>
          <a:gradFill rotWithShape="0">
            <a:gsLst>
              <a:gs pos="0">
                <a:srgbClr val="008DF6"/>
              </a:gs>
              <a:gs pos="50000">
                <a:srgbClr val="00B0F0"/>
              </a:gs>
              <a:gs pos="100000">
                <a:srgbClr val="9FD8FF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种方式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1440A3C-0B3F-03FD-1283-6B5CA80C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05" y="1776914"/>
            <a:ext cx="8139286" cy="3816000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343025" y="837794"/>
            <a:ext cx="9693910" cy="8744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由于第2种方式比较方便，一般会选择使用第2种方式，使用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第2种方式生成的响应状态码断言的代码模板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如下图所示。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D63BF0-6183-23E9-5BCC-BC27DA8DE6C4}"/>
              </a:ext>
            </a:extLst>
          </p:cNvPr>
          <p:cNvSpPr/>
          <p:nvPr/>
        </p:nvSpPr>
        <p:spPr>
          <a:xfrm>
            <a:off x="1919205" y="3527484"/>
            <a:ext cx="1080001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BF2424-ADED-BDFC-8758-21ED2A916DDF}"/>
              </a:ext>
            </a:extLst>
          </p:cNvPr>
          <p:cNvSpPr/>
          <p:nvPr/>
        </p:nvSpPr>
        <p:spPr>
          <a:xfrm>
            <a:off x="7031206" y="2853794"/>
            <a:ext cx="1584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FC7D79-A60F-7645-670D-06EB3B95B9C8}"/>
              </a:ext>
            </a:extLst>
          </p:cNvPr>
          <p:cNvSpPr txBox="1"/>
          <p:nvPr/>
        </p:nvSpPr>
        <p:spPr>
          <a:xfrm>
            <a:off x="1235206" y="5880309"/>
            <a:ext cx="97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请求的响应状态码是否为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（表示请求成功）。当你在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中发送请求后，这个测试会自动执行，如果响应状态码是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则测试通过，否则测试失败。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F1E0B83-D36B-4399-C224-B134457D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5" y="2239994"/>
            <a:ext cx="7427809" cy="3486100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343025" y="837565"/>
            <a:ext cx="9693910" cy="1337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2.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包含指定字符串断言</a:t>
            </a:r>
          </a:p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包含指定字符串断言是指对HTTP响应中的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某个字符串进行断言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。可以手动编写包含指定字符串断言的代码或自动生成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包含指定字符串断言的代码模板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，如下图所示。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7F7A95-5D79-080A-BB08-A570D94586AE}"/>
              </a:ext>
            </a:extLst>
          </p:cNvPr>
          <p:cNvSpPr/>
          <p:nvPr/>
        </p:nvSpPr>
        <p:spPr>
          <a:xfrm>
            <a:off x="7103206" y="3508574"/>
            <a:ext cx="1800000" cy="209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568066-4A90-C27B-A6F5-DD8461959E46}"/>
              </a:ext>
            </a:extLst>
          </p:cNvPr>
          <p:cNvSpPr txBox="1"/>
          <p:nvPr/>
        </p:nvSpPr>
        <p:spPr>
          <a:xfrm>
            <a:off x="1235206" y="6022023"/>
            <a:ext cx="9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返回的响应体（以文本形式）中是否包含某个特定字符串。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177255" y="1413794"/>
            <a:ext cx="9864000" cy="344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系统或组件之间进行信息交互的通道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。在软件开发的过程中，随着项目需求越来越多，软件的功能会越来越复杂，接口也会不断增多。为了确保软件系统中的接口能够正常进行信息交互和传输数据，就需要开展接口测试。</a:t>
            </a: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endParaRPr lang="zh-CN" altLang="en-US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接口测试是对系统组件间接口进行的测试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客户端向服务器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发送请求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接收到请求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后进行相应的业务处理，并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向客户端返回响应数据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。测试人员在进行接口测试时，需要关注软件系统中被测接口之间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数据的传递、交换和控制管理过程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，以及接口与接口之间是否存在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逻辑依赖关系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，并检测服务器向客户端返回的响应数据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是否符合预期结果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接口测试简介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8EEFB8D-0694-B0EC-D378-3B2D2FEC9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56" y="2308973"/>
            <a:ext cx="7135047" cy="3351813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343025" y="837565"/>
            <a:ext cx="9693910" cy="1337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3.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JSON数据断言</a:t>
            </a:r>
          </a:p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JSON数据断言是对HTTP响应中的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JSON数据进行断言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，可以手动编写JSON数据断言的代码或自动生成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JSON数据断言的代码模板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，如下图所示。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2D8D8E-FE6C-A1BC-D407-512F9376D7DD}"/>
              </a:ext>
            </a:extLst>
          </p:cNvPr>
          <p:cNvSpPr txBox="1"/>
          <p:nvPr/>
        </p:nvSpPr>
        <p:spPr>
          <a:xfrm>
            <a:off x="1559206" y="6165794"/>
            <a:ext cx="969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pm.response.to.have.status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(200) 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pm.expect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pm.response.status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()).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to.eql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(200)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23E245-133E-830B-6C1A-A4D6A97455D0}"/>
              </a:ext>
            </a:extLst>
          </p:cNvPr>
          <p:cNvSpPr/>
          <p:nvPr/>
        </p:nvSpPr>
        <p:spPr>
          <a:xfrm>
            <a:off x="7103206" y="3775660"/>
            <a:ext cx="1800000" cy="209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FD29F3-B858-89D6-139A-42B049278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06" y="2699197"/>
            <a:ext cx="10467955" cy="3466597"/>
          </a:xfrm>
          <a:prstGeom prst="rect">
            <a:avLst/>
          </a:prstGeom>
        </p:spPr>
      </p:pic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1847215" y="837565"/>
            <a:ext cx="8880475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下面通过一个案例演示断言的使用，具体操作步骤如下。</a:t>
            </a:r>
          </a:p>
        </p:txBody>
      </p:sp>
      <p:sp>
        <p:nvSpPr>
          <p:cNvPr id="10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06425" y="134953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695537" y="1485269"/>
            <a:ext cx="1624965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01</a:t>
            </a:r>
          </a:p>
        </p:txBody>
      </p:sp>
      <p:sp>
        <p:nvSpPr>
          <p:cNvPr id="14" name="1"/>
          <p:cNvSpPr txBox="1"/>
          <p:nvPr>
            <p:custDataLst>
              <p:tags r:id="rId2"/>
            </p:custDataLst>
          </p:nvPr>
        </p:nvSpPr>
        <p:spPr>
          <a:xfrm>
            <a:off x="2494915" y="1269365"/>
            <a:ext cx="9698990" cy="12945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设置百度网址的请求信息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在Postman中创建一个集合和请求，将请求方法设置为GET，请求地址设置为www.baidu.com。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百度网站的请求信息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如下图所示。</a:t>
            </a:r>
            <a:endParaRPr lang="zh-CN" altLang="en-US" sz="1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672C47-0050-5B06-BF68-4F1EBE446A17}"/>
              </a:ext>
            </a:extLst>
          </p:cNvPr>
          <p:cNvSpPr/>
          <p:nvPr/>
        </p:nvSpPr>
        <p:spPr>
          <a:xfrm>
            <a:off x="1199206" y="3852086"/>
            <a:ext cx="2972240" cy="540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889A579-7E80-FD26-DAB2-A7B613C5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121" y="2370937"/>
            <a:ext cx="7915593" cy="4082857"/>
          </a:xfrm>
          <a:prstGeom prst="rect">
            <a:avLst/>
          </a:prstGeom>
        </p:spPr>
      </p:pic>
      <p:sp>
        <p:nvSpPr>
          <p:cNvPr id="10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02615" y="989485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691727" y="1125224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02</a:t>
            </a:r>
          </a:p>
        </p:txBody>
      </p:sp>
      <p:sp>
        <p:nvSpPr>
          <p:cNvPr id="14" name="1"/>
          <p:cNvSpPr txBox="1"/>
          <p:nvPr>
            <p:custDataLst>
              <p:tags r:id="rId1"/>
            </p:custDataLst>
          </p:nvPr>
        </p:nvSpPr>
        <p:spPr>
          <a:xfrm>
            <a:off x="2491105" y="837565"/>
            <a:ext cx="9476105" cy="12945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修改断言代码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生成包含指定字符串的断言代码模板，并将显示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断言结果的提示文字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修改为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“百度页面包含‘百度搜索’”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，将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断言的字符串修改为“百度搜索”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zh-CN" altLang="en-US"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355F0F-4943-8E56-D97F-E0386CF798CD}"/>
              </a:ext>
            </a:extLst>
          </p:cNvPr>
          <p:cNvSpPr/>
          <p:nvPr/>
        </p:nvSpPr>
        <p:spPr>
          <a:xfrm>
            <a:off x="8039206" y="4077794"/>
            <a:ext cx="1872000" cy="252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02615" y="989485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691727" y="1125224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03</a:t>
            </a:r>
          </a:p>
        </p:txBody>
      </p:sp>
      <p:sp>
        <p:nvSpPr>
          <p:cNvPr id="14" name="1"/>
          <p:cNvSpPr txBox="1"/>
          <p:nvPr>
            <p:custDataLst>
              <p:tags r:id="rId1"/>
            </p:custDataLst>
          </p:nvPr>
        </p:nvSpPr>
        <p:spPr>
          <a:xfrm>
            <a:off x="2491105" y="837565"/>
            <a:ext cx="947610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indent="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显示百度网站的响应结果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在Postman主窗口下方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显示百度网站的响应结果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FEC649-4DE4-C9E1-0421-F3F31D436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459" y="1760895"/>
            <a:ext cx="5468492" cy="4725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4.4.1	Postman断言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02615" y="989485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691727" y="1125224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03</a:t>
            </a:r>
          </a:p>
        </p:txBody>
      </p:sp>
      <p:sp>
        <p:nvSpPr>
          <p:cNvPr id="14" name="1"/>
          <p:cNvSpPr txBox="1"/>
          <p:nvPr>
            <p:custDataLst>
              <p:tags r:id="rId1"/>
            </p:custDataLst>
          </p:nvPr>
        </p:nvSpPr>
        <p:spPr>
          <a:xfrm>
            <a:off x="2491105" y="837565"/>
            <a:ext cx="947610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显示百度网站的响应结果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百度网站的断言结果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zh-CN" altLang="en-US"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2491105" y="3732530"/>
            <a:ext cx="79629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断言失败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界面如下图所示。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75C7E8-4FF7-5297-A702-005BFA3E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062" y="1934156"/>
            <a:ext cx="8431047" cy="15764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1B2AE6-B52F-880E-1B0D-384A65E4B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558" y="4726750"/>
            <a:ext cx="8336551" cy="1280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518785" y="3213100"/>
            <a:ext cx="6494145" cy="104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掌握Postman的关联，能够</a:t>
            </a:r>
            <a:r>
              <a:rPr lang="zh-CN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运用Postman关联完成有特定需求的接口测试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03555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4.4.2	Postman关联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4799330" y="1413510"/>
            <a:ext cx="6815455" cy="42462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在接口测试中，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关联是指两个或两个以上的接口互相存在依赖关系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。例如，某个接口请求地址中的参数是另一个接口的响应结果中的数据，则说明这两个接口存在关联关系。在使用Postman做接口测试时，实现接口关联的方式是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在Postman中设置环境变量或全局变量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，具体实现步骤如下。</a:t>
            </a: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（1）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获取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第1个接口请求的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响应结果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（2）提取响应结果中的某个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字段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保存到Postman环境变量或全局变量中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（3）在第2个接口的请求地址中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引用环境变量或全局变量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，引用方式为{{环境变量或全局变量}}。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6" y="1413456"/>
            <a:ext cx="3715858" cy="4006159"/>
          </a:xfrm>
          <a:prstGeom prst="rect">
            <a:avLst/>
          </a:prstGeom>
        </p:spPr>
      </p:pic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4.4.2	Postman关联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343025" y="837565"/>
            <a:ext cx="9693910" cy="8744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当在Postman中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添加存在接口关联的HTTP请求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时，需要在该接口的HTTP请求的Tests下方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编写一段核心代码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，具体如下所示。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4.4.2	Postman关联</a:t>
            </a:r>
          </a:p>
        </p:txBody>
      </p:sp>
      <p:grpSp>
        <p:nvGrpSpPr>
          <p:cNvPr id="7" name="组合 8"/>
          <p:cNvGrpSpPr/>
          <p:nvPr/>
        </p:nvGrpSpPr>
        <p:grpSpPr bwMode="auto">
          <a:xfrm>
            <a:off x="1556385" y="1964561"/>
            <a:ext cx="8498205" cy="2672080"/>
            <a:chOff x="920750" y="2283718"/>
            <a:chExt cx="8348851" cy="2673009"/>
          </a:xfrm>
        </p:grpSpPr>
        <p:sp>
          <p:nvSpPr>
            <p:cNvPr id="8" name="矩形 7"/>
            <p:cNvSpPr/>
            <p:nvPr/>
          </p:nvSpPr>
          <p:spPr>
            <a:xfrm>
              <a:off x="920750" y="2283718"/>
              <a:ext cx="8348851" cy="2673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64857" y="2380907"/>
              <a:ext cx="5397464" cy="2307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//获取返回数据值并转为JSON格式保存到变量jsonData中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var jsonData = </a:t>
              </a:r>
              <a:r>
                <a:rPr lang="it-IT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pm.response.json()</a:t>
              </a:r>
              <a:endParaRPr lang="it-IT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endParaRPr>
            </a:p>
            <a:p>
              <a:pPr algn="l">
                <a:lnSpc>
                  <a:spcPct val="150000"/>
                </a:lnSpc>
                <a:defRPr/>
              </a:pP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//使用全局变量做容器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pm.globals.</a:t>
              </a:r>
              <a:r>
                <a:rPr lang="it-IT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set("全局变量名",全局变量值)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//使用环境变量做容器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pm.environment.</a:t>
              </a:r>
              <a:r>
                <a:rPr lang="it-IT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set("环境变量名",环境变量值)</a:t>
              </a:r>
            </a:p>
          </p:txBody>
        </p:sp>
      </p:grpSp>
      <p:sp>
        <p:nvSpPr>
          <p:cNvPr id="4" name="圆角矩形标注 3"/>
          <p:cNvSpPr/>
          <p:nvPr/>
        </p:nvSpPr>
        <p:spPr>
          <a:xfrm>
            <a:off x="1556385" y="4869815"/>
            <a:ext cx="8495665" cy="1541145"/>
          </a:xfrm>
          <a:prstGeom prst="wedgeRoundRectCallout">
            <a:avLst>
              <a:gd name="adj1" fmla="val -22447"/>
              <a:gd name="adj2" fmla="val -67130"/>
              <a:gd name="adj3" fmla="val 1666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0850" y="5013960"/>
            <a:ext cx="8169910" cy="1322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得一提的是，在Postman中，可以设置多组环境变量，但是只能设置一组全局变量。二者的区别是，环境变量需要在特定的测试环境中才能引用其中的变量，全局变量作用于整个Postman，在Postman中的所有请求都可以直接引用全局变量中的变量，而不用指定测试环境。当在Postman的环境变量和全局变量中设置了同一个变量时，环境变量的优先级比全局变量的优先级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910590" y="765810"/>
            <a:ext cx="8832215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下面通过一个案例演示Postman接口关联的实现，具体操作步骤如下。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4.4.2	Postman关联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61390" y="133937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475109"/>
            <a:ext cx="1624965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01</a:t>
            </a:r>
          </a:p>
        </p:txBody>
      </p:sp>
      <p:sp>
        <p:nvSpPr>
          <p:cNvPr id="10" name="1"/>
          <p:cNvSpPr txBox="1"/>
          <p:nvPr>
            <p:custDataLst>
              <p:tags r:id="rId2"/>
            </p:custDataLst>
          </p:nvPr>
        </p:nvSpPr>
        <p:spPr>
          <a:xfrm>
            <a:off x="2916980" y="1246444"/>
            <a:ext cx="7937288" cy="968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添加查询天气接口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查询天气接口的请求信息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2826FA-2CB4-8F97-E9E7-BA5AF5FCD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58" y="2535963"/>
            <a:ext cx="10238095" cy="30476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EDD8F5-7CFB-6FE8-71B4-312FB64C21BF}"/>
              </a:ext>
            </a:extLst>
          </p:cNvPr>
          <p:cNvSpPr/>
          <p:nvPr/>
        </p:nvSpPr>
        <p:spPr>
          <a:xfrm>
            <a:off x="1143690" y="3176838"/>
            <a:ext cx="5167515" cy="540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4.4.2	Postman关联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02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6980" y="815914"/>
            <a:ext cx="7937288" cy="968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编写实现接口关联的核心代码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查询天气接口的响应结果，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061AA-BE3E-C972-B8FD-F732B160C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142" y="1784289"/>
            <a:ext cx="7519851" cy="47453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3ACC38-85F2-5E8C-1A15-61DEDDA5D673}"/>
              </a:ext>
            </a:extLst>
          </p:cNvPr>
          <p:cNvSpPr/>
          <p:nvPr/>
        </p:nvSpPr>
        <p:spPr>
          <a:xfrm>
            <a:off x="3215206" y="5877793"/>
            <a:ext cx="6840000" cy="651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136650" y="957270"/>
            <a:ext cx="10341610" cy="53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实现接口测试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的方式有两种，分别是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通过工具实现和通过代码实现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，关于这两种方式的介绍如下。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接口测试简介</a:t>
            </a:r>
          </a:p>
        </p:txBody>
      </p:sp>
      <p:sp>
        <p:nvSpPr>
          <p:cNvPr id="9" name="原创设计师QQ598969553          _4"/>
          <p:cNvSpPr/>
          <p:nvPr/>
        </p:nvSpPr>
        <p:spPr>
          <a:xfrm>
            <a:off x="1211515" y="2230920"/>
            <a:ext cx="9436771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常用的接口测试工具有</a:t>
            </a: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Postman、JMeter</a:t>
            </a: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等。Postman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</a:t>
            </a:r>
            <a:r>
              <a:rPr lang="en-US" altLang="zh-CN" sz="18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简单易操作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的接口测试工具，有很多强大的功能，例如</a:t>
            </a:r>
            <a:r>
              <a:rPr lang="en-US" altLang="zh-CN" sz="18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支持批量运行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保存历史记录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。JMeter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是Apache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基于Java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开发的一款免费开源工具，它支持多个协议，具有丰富的第三方插件，不仅可以进行性能测试，而且可以进行接口测试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通常情况下会使用Postman工具来实现接口测试，使用该工具实现接口测试可以提高测试效率，并且对于编程能力弱的测试人员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Postman 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更容易学习、掌握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1515" y="1677399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通过工具实现接口测试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4.4.2	Postman关联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02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6980" y="815914"/>
            <a:ext cx="7937288" cy="9205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编写实现接口关联的核心代码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将准备好的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实现接口关联的核心代码添加到</a:t>
            </a: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Scripts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下方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8A3AC8-4100-4A08-C61B-BC7550AC4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58" y="2421794"/>
            <a:ext cx="10238095" cy="3180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4E797A0-FE16-4CA6-3631-90BA6AD21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57" y="2349794"/>
            <a:ext cx="9728521" cy="4048515"/>
          </a:xfrm>
          <a:prstGeom prst="rect">
            <a:avLst/>
          </a:prstGeom>
        </p:spPr>
      </p:pic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4.4.2	Postman关联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02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737600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编写实现接口关联的核心代码</a:t>
            </a:r>
          </a:p>
          <a:p>
            <a:pPr indent="457200"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待请求发送成功后，单击Postman主窗口左侧的Environments，再单击Globals，会弹出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Globals界面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3873FF-484E-74F9-E5F9-CBCD7698DE16}"/>
              </a:ext>
            </a:extLst>
          </p:cNvPr>
          <p:cNvSpPr/>
          <p:nvPr/>
        </p:nvSpPr>
        <p:spPr>
          <a:xfrm>
            <a:off x="1847206" y="3447004"/>
            <a:ext cx="576000" cy="41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FEDDDC-C8DD-E55F-8E0E-2336A4F3D6F0}"/>
              </a:ext>
            </a:extLst>
          </p:cNvPr>
          <p:cNvSpPr/>
          <p:nvPr/>
        </p:nvSpPr>
        <p:spPr>
          <a:xfrm>
            <a:off x="2639207" y="3375004"/>
            <a:ext cx="504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41405A-ECF6-A84B-0717-36F06CF8FABE}"/>
              </a:ext>
            </a:extLst>
          </p:cNvPr>
          <p:cNvSpPr/>
          <p:nvPr/>
        </p:nvSpPr>
        <p:spPr>
          <a:xfrm>
            <a:off x="5015206" y="3664355"/>
            <a:ext cx="3600000" cy="269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4.4.2	Postman关联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03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737600" cy="968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添加百度搜索接口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百度搜索接口的请求信息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2A210C-B40D-BC07-BB1B-9D21A03AD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71" y="2349794"/>
            <a:ext cx="10285714" cy="38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518785" y="3213100"/>
            <a:ext cx="6494145" cy="104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掌握Postman的参数化，能够</a:t>
            </a:r>
            <a:r>
              <a:rPr lang="zh-CN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运用Postman参数化完成有特定需求的接口测试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03555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4799330" y="1413510"/>
            <a:ext cx="6815455" cy="29997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在接口测试中，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参数化是将测试数据组织到数据文件中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，通过测试人员对编写的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脚本不断更新迭代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，使用不同的测试数据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对接口进行测试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，例如，在测试单个接口时，如果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测试数据不相同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，则可以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使用参数化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提高脚本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复用率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使用Postman做接口测试时，实现参数化的关键步骤是将测试数据保存在数据文件中单独维护，然后引用数据文件实现脚本迭代调用。在Postman中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常用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数据文件格式有CSV和JSON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6" y="1413456"/>
            <a:ext cx="3715858" cy="4006159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343025" y="1052830"/>
            <a:ext cx="9795510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在Postman中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常用的数据文件格式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有两种，具体介绍如下。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sp>
        <p:nvSpPr>
          <p:cNvPr id="8" name="原创设计师QQ598969553          _3"/>
          <p:cNvSpPr/>
          <p:nvPr/>
        </p:nvSpPr>
        <p:spPr>
          <a:xfrm>
            <a:off x="1002665" y="2235835"/>
            <a:ext cx="4590415" cy="2077720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原创设计师QQ598969553          _4"/>
          <p:cNvSpPr/>
          <p:nvPr/>
        </p:nvSpPr>
        <p:spPr>
          <a:xfrm>
            <a:off x="1335725" y="2627115"/>
            <a:ext cx="392398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CSV是一种常用的文件格式，在CSV文件中主要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以纯文本形式存储数据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，数据之间以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逗号分隔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，格式简单，但是不能存储元组、列表、字典和bool类型的数据。</a:t>
            </a:r>
          </a:p>
        </p:txBody>
      </p:sp>
      <p:sp>
        <p:nvSpPr>
          <p:cNvPr id="10" name="原创设计师QQ598969553          _5"/>
          <p:cNvSpPr/>
          <p:nvPr/>
        </p:nvSpPr>
        <p:spPr>
          <a:xfrm>
            <a:off x="6379845" y="2142490"/>
            <a:ext cx="4590415" cy="2171065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原创设计师QQ598969553          _6"/>
          <p:cNvSpPr/>
          <p:nvPr/>
        </p:nvSpPr>
        <p:spPr>
          <a:xfrm>
            <a:off x="1657956" y="2001848"/>
            <a:ext cx="3279515" cy="46216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 defTabSz="1450340">
              <a:lnSpc>
                <a:spcPct val="200000"/>
              </a:lnSpc>
            </a:pP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原创设计师QQ598969553          _7"/>
          <p:cNvSpPr txBox="1"/>
          <p:nvPr/>
        </p:nvSpPr>
        <p:spPr>
          <a:xfrm>
            <a:off x="1889202" y="2051646"/>
            <a:ext cx="27979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CSV</a:t>
            </a:r>
          </a:p>
        </p:txBody>
      </p:sp>
      <p:sp>
        <p:nvSpPr>
          <p:cNvPr id="13" name="原创设计师QQ598969553          _8"/>
          <p:cNvSpPr/>
          <p:nvPr/>
        </p:nvSpPr>
        <p:spPr>
          <a:xfrm>
            <a:off x="7035136" y="1949853"/>
            <a:ext cx="3279515" cy="46216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800">
              <a:solidFill>
                <a:srgbClr val="FFFFFF"/>
              </a:solidFill>
              <a:latin typeface="Lato Light"/>
              <a:cs typeface="Lato Light"/>
              <a:sym typeface="+mn-lt"/>
            </a:endParaRPr>
          </a:p>
        </p:txBody>
      </p:sp>
      <p:sp>
        <p:nvSpPr>
          <p:cNvPr id="14" name="原创设计师QQ598969553          _9"/>
          <p:cNvSpPr txBox="1"/>
          <p:nvPr/>
        </p:nvSpPr>
        <p:spPr>
          <a:xfrm>
            <a:off x="7247332" y="2002131"/>
            <a:ext cx="27979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JSON</a:t>
            </a:r>
          </a:p>
        </p:txBody>
      </p:sp>
      <p:sp>
        <p:nvSpPr>
          <p:cNvPr id="15" name="原创设计师QQ598969553          _10"/>
          <p:cNvSpPr/>
          <p:nvPr/>
        </p:nvSpPr>
        <p:spPr>
          <a:xfrm>
            <a:off x="6712905" y="2540278"/>
            <a:ext cx="392398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JSON也是一种常用的文件格式，该文件格式的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数据由键值对组成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，能够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存储元组、列表、字典等类型的数据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343025" y="1052830"/>
            <a:ext cx="9795510" cy="29997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为了掌握参数化的应用，下面通过一个案例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演示Postman参数化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的实现，在本案例中，要求使用Postman发送一个请求，查询手机号的运营商，其中，测试的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手机号需要保存在CSV格式的文件中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查询手机号运营商的接口信息如下。</a:t>
            </a:r>
          </a:p>
          <a:p>
            <a:pPr marL="285750" marR="0" lvl="0" indent="-28575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请求方法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：GET。</a:t>
            </a:r>
          </a:p>
          <a:p>
            <a:pPr marL="285750" marR="0" lvl="0" indent="-28575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请求地址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：http://cx.shouji.360.cn/phonearea.php。</a:t>
            </a:r>
          </a:p>
          <a:p>
            <a:pPr marL="285750" marR="0" lvl="0" indent="-28575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请求体参数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：number，11位手机号，如13</a:t>
            </a:r>
            <a:r>
              <a:rPr kumimoji="0" lang="en-US" altLang="zh-CN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123456789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343025" y="981710"/>
            <a:ext cx="9795510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手机号运营商接口的请求信息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如下图所示。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E294D1-706D-9903-9285-A6C6A0CF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21" y="1786937"/>
            <a:ext cx="10228571" cy="3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343025" y="981710"/>
            <a:ext cx="9795510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手机号运营商接口的响应结果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如下图所示。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6E358F-BE3E-E5F3-6DD6-A8CBEE34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206" y="1488440"/>
            <a:ext cx="7920000" cy="49426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53D173-35D1-6345-FA19-753F5B3EDE99}"/>
              </a:ext>
            </a:extLst>
          </p:cNvPr>
          <p:cNvSpPr/>
          <p:nvPr/>
        </p:nvSpPr>
        <p:spPr>
          <a:xfrm>
            <a:off x="2279206" y="5517794"/>
            <a:ext cx="8640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343025" y="981710"/>
            <a:ext cx="9795510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JSON格式的响应结果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如下图所示。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89FFD5-8F3F-AA6A-D653-1FC581A1D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77" y="1557794"/>
            <a:ext cx="6607657" cy="48594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822529F-6E8C-D62E-B1FF-09E736F07AE2}"/>
              </a:ext>
            </a:extLst>
          </p:cNvPr>
          <p:cNvSpPr/>
          <p:nvPr/>
        </p:nvSpPr>
        <p:spPr>
          <a:xfrm>
            <a:off x="2855206" y="4941794"/>
            <a:ext cx="792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接口测试简介</a:t>
            </a:r>
          </a:p>
        </p:txBody>
      </p:sp>
      <p:sp>
        <p:nvSpPr>
          <p:cNvPr id="15" name="原创设计师QQ598969553          _10"/>
          <p:cNvSpPr/>
          <p:nvPr/>
        </p:nvSpPr>
        <p:spPr>
          <a:xfrm>
            <a:off x="1356116" y="1701794"/>
            <a:ext cx="992308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l">
              <a:lnSpc>
                <a:spcPct val="150000"/>
              </a:lnSpc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测试人员使用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Python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等语言编写代码也可以实现接口测试，在使用Java语言编写接口测试的代码时，通常需要结合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HttpClient技术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；在使用Python语言编写接口测试的代码时，通常需要结合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Request框架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lvl="0" algn="l">
              <a:lnSpc>
                <a:spcPct val="150000"/>
              </a:lnSpc>
            </a:pP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lvl="0" indent="457200" algn="l">
              <a:lnSpc>
                <a:spcPct val="150000"/>
              </a:lnSpc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虽然通过代码实现接口测试的方式能够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让测试人员与开发人员使用相同的技术栈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，更好地对接测试流程，但是这种方式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要求测试人员具备一定的编程能力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，对于编程能力弱的测试人员而言难度较大。</a:t>
            </a:r>
          </a:p>
        </p:txBody>
      </p:sp>
      <p:sp>
        <p:nvSpPr>
          <p:cNvPr id="10" name="矩形 9"/>
          <p:cNvSpPr/>
          <p:nvPr/>
        </p:nvSpPr>
        <p:spPr>
          <a:xfrm>
            <a:off x="1343206" y="1157898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通过代码实现接口测试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942340" y="909320"/>
            <a:ext cx="5339080" cy="37828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just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如果需要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测试多个手机号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，按照上述接口测试的方法，则需要不断修改请求地址中参数number的值发送请求。为了提高测试的效率，可以使用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参数化的方式测试多个手机号的运营商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。首先新建一个文本文档，并将其命名为mobile_test，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mobile_test.txt文件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中的内容如右图所示。</a:t>
            </a: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将mobile_test.txt文件的后缀名.txt修改为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.csv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，并将文件编码格式另存为 </a:t>
            </a:r>
            <a:r>
              <a:rPr kumimoji="0" lang="en-US" altLang="zh-CN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ANSI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，如右图所示。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032292-15C2-F895-83E8-EA9F7660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014" y="1109069"/>
            <a:ext cx="3218666" cy="22174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6FD124-4DFC-0F04-4974-38F70CFD0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06" y="4149794"/>
            <a:ext cx="5146848" cy="1044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271270" y="837565"/>
            <a:ext cx="9795510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当准备好测试数据后，下面需要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在Postman中修改手机号运营商接口的请求信息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，首先修改请求地址中的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参数值为{{mobile}}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，该参数值对应mobile_test.csv文件中的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变量mobile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，表示从数据文件中获取测试的手机号，然后单击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Script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s标签，添加断言代码，并单击“Save”按钮保存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修改后的请求信息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如下图所示。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147CC4-8514-EF78-5D36-6181D2BE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06" y="2643857"/>
            <a:ext cx="9088318" cy="37379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35E6384-B0DA-3153-D215-9595AC5BF97C}"/>
              </a:ext>
            </a:extLst>
          </p:cNvPr>
          <p:cNvSpPr/>
          <p:nvPr/>
        </p:nvSpPr>
        <p:spPr>
          <a:xfrm>
            <a:off x="8111206" y="4309108"/>
            <a:ext cx="1944000" cy="272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271270" y="1052830"/>
            <a:ext cx="9795510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点击参数化的应用集合名称处，进入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参数化的应用界面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，如下图所示。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577020-5BC7-2DA7-426A-04C59FA9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587" y="2133794"/>
            <a:ext cx="7087238" cy="33859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0A17DA-7860-4063-68B8-3AE6F98CF321}"/>
              </a:ext>
            </a:extLst>
          </p:cNvPr>
          <p:cNvSpPr/>
          <p:nvPr/>
        </p:nvSpPr>
        <p:spPr>
          <a:xfrm>
            <a:off x="8399206" y="2637794"/>
            <a:ext cx="576000" cy="272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271270" y="1052830"/>
            <a:ext cx="9795510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单击上一页图中的Run进入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Runner界面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，如下图所示。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6199A2-6F12-A788-BAF5-7CDCB2E2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61" y="1629794"/>
            <a:ext cx="7746835" cy="4896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FB110B-655C-27C4-02FE-91A6CCA8231F}"/>
              </a:ext>
            </a:extLst>
          </p:cNvPr>
          <p:cNvSpPr/>
          <p:nvPr/>
        </p:nvSpPr>
        <p:spPr>
          <a:xfrm>
            <a:off x="6265151" y="5445794"/>
            <a:ext cx="694056" cy="272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271270" y="948055"/>
            <a:ext cx="9795510" cy="4589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单击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Runner界面中的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“Run </a:t>
            </a:r>
            <a:r>
              <a:rPr kumimoji="0" lang="en-US" altLang="zh-CN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Postman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参数化”按钮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发送请求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测试结果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如下图所示。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AFCC4D-E36D-5343-7C09-1AB81475E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655" y="1701794"/>
            <a:ext cx="7812740" cy="4612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271270" y="948055"/>
            <a:ext cx="9795510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如果需要将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测试数据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文件保存为JSON格式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，则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JSON文件格式内容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如下图所示。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4.4.3	Postman参数化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786FE4-DB21-855B-3164-CA9386590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63" y="2401222"/>
            <a:ext cx="7809524" cy="205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2215515"/>
            <a:ext cx="2797810" cy="3898265"/>
          </a:xfrm>
          <a:prstGeom prst="rect">
            <a:avLst/>
          </a:prstGeom>
        </p:spPr>
      </p:pic>
      <p:sp>
        <p:nvSpPr>
          <p:cNvPr id="13" name="椭圆形标注 12"/>
          <p:cNvSpPr/>
          <p:nvPr/>
        </p:nvSpPr>
        <p:spPr>
          <a:xfrm>
            <a:off x="2968625" y="1560195"/>
            <a:ext cx="2071370" cy="149352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4" name="TextBox 35"/>
          <p:cNvSpPr txBox="1">
            <a:spLocks noChangeArrowheads="1"/>
          </p:cNvSpPr>
          <p:nvPr/>
        </p:nvSpPr>
        <p:spPr bwMode="auto">
          <a:xfrm>
            <a:off x="3247390" y="1638300"/>
            <a:ext cx="1606550" cy="12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先定一个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小目标！</a:t>
            </a:r>
          </a:p>
        </p:txBody>
      </p:sp>
      <p:sp>
        <p:nvSpPr>
          <p:cNvPr id="15" name="TextBox 35"/>
          <p:cNvSpPr txBox="1">
            <a:spLocks noChangeArrowheads="1"/>
          </p:cNvSpPr>
          <p:nvPr/>
        </p:nvSpPr>
        <p:spPr bwMode="auto">
          <a:xfrm>
            <a:off x="5518785" y="3213100"/>
            <a:ext cx="6494145" cy="104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掌握接口测试报告的生成方式，能够</a:t>
            </a:r>
            <a:r>
              <a:rPr lang="zh-CN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rPr>
              <a:t>使用newman命令生成HTML格式的接口测试报告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035550" y="3540125"/>
            <a:ext cx="405130" cy="405130"/>
            <a:chOff x="8881" y="4685"/>
            <a:chExt cx="638" cy="638"/>
          </a:xfrm>
        </p:grpSpPr>
        <p:sp>
          <p:nvSpPr>
            <p:cNvPr id="18" name="椭圆 17"/>
            <p:cNvSpPr/>
            <p:nvPr/>
          </p:nvSpPr>
          <p:spPr>
            <a:xfrm>
              <a:off x="8881" y="4685"/>
              <a:ext cx="638" cy="6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46" y="4750"/>
              <a:ext cx="508" cy="5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4799330" y="1270000"/>
            <a:ext cx="6605270" cy="4661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测试报告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主要用来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记录测试的过程和结果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，便于测试人员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分析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发现的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缺陷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，并为修改软件系统存在的质量问题提供依据。在Postman中完成接口测试后，如果需要更直观地查看和分析测试结果，则可以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导出Postman中的环境变量和集合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，并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通过命令生成测试报告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使用Postman做接口测试并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生成测试报告的具体步骤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如下。</a:t>
            </a: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（1）在Postman中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创建环境变量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，并设置变量名和变量值。</a:t>
            </a: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（2）在Postman中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创建集合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，并设置请求信息，发送请求。</a:t>
            </a: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（3）从Postman中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导出环境变量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（4）从Postman中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导出集合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（5）打开cmd命令窗口，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输入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生成测试报告的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newman命令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6" y="1413456"/>
            <a:ext cx="3715858" cy="4006159"/>
          </a:xfrm>
          <a:prstGeom prst="rect">
            <a:avLst/>
          </a:prstGeom>
        </p:spPr>
      </p:pic>
      <p:sp>
        <p:nvSpPr>
          <p:cNvPr id="31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5447206" y="1746095"/>
            <a:ext cx="5615876" cy="33673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457200" algn="just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Postman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是一个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轻量级的工具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，该工具不具备自动生成测试报告的功能，需要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借助newman插件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才能够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生成测试报告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。newman是一款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基于Node.js开发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、并能够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通过命令运行Postman脚本的插件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，该插件支持生成HTML、JSON、XML等格式的测试报告，由于HTML格式的测试报告界面美观且方便查看，所以本书主要选择安装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newman-report-html插件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，用于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生成HTML格式的测试报告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6" y="1413456"/>
            <a:ext cx="3715858" cy="4006159"/>
          </a:xfrm>
          <a:prstGeom prst="rect">
            <a:avLst/>
          </a:prstGeom>
        </p:spPr>
      </p:pic>
      <p:sp>
        <p:nvSpPr>
          <p:cNvPr id="31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143635" y="838200"/>
            <a:ext cx="10132695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关于</a:t>
            </a:r>
            <a:r>
              <a:rPr kumimoji="0" lang="zh-CN" altLang="en-US" sz="20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Node.js</a:t>
            </a:r>
            <a:r>
              <a:rPr kumimoji="0" lang="zh-CN" altLang="en-US" sz="20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kumimoji="0" lang="zh-CN" altLang="en-US" sz="20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newman</a:t>
            </a:r>
            <a:r>
              <a:rPr kumimoji="0" lang="zh-CN" altLang="en-US" sz="20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和</a:t>
            </a:r>
            <a:r>
              <a:rPr kumimoji="0" lang="zh-CN" altLang="en-US" sz="20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newman-report-html</a:t>
            </a:r>
            <a:r>
              <a:rPr kumimoji="0" lang="zh-CN" altLang="en-US" sz="20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的具体安装过程如下所示。</a:t>
            </a:r>
            <a:endParaRPr kumimoji="0" lang="en-US" altLang="zh-CN" sz="20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1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cxnSp>
        <p:nvCxnSpPr>
          <p:cNvPr id="24" name="直接连接符 27"/>
          <p:cNvCxnSpPr/>
          <p:nvPr/>
        </p:nvCxnSpPr>
        <p:spPr>
          <a:xfrm>
            <a:off x="1789659" y="1486205"/>
            <a:ext cx="0" cy="4573454"/>
          </a:xfrm>
          <a:prstGeom prst="line">
            <a:avLst/>
          </a:prstGeom>
          <a:ln w="15875">
            <a:solidFill>
              <a:srgbClr val="41414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30420" y="2340236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86" y="2141478"/>
            <a:ext cx="1697534" cy="515997"/>
            <a:chOff x="-2086" y="2141478"/>
            <a:chExt cx="1697534" cy="515997"/>
          </a:xfrm>
        </p:grpSpPr>
        <p:sp>
          <p:nvSpPr>
            <p:cNvPr id="28" name="箭头: 五边形 31"/>
            <p:cNvSpPr/>
            <p:nvPr/>
          </p:nvSpPr>
          <p:spPr>
            <a:xfrm>
              <a:off x="57150" y="2141478"/>
              <a:ext cx="1638298" cy="51599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-2086" y="2168643"/>
              <a:ext cx="1490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0" y="3387603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-2086" y="4579396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3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730420" y="3597543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730420" y="4795611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1"/>
          <p:cNvSpPr txBox="1"/>
          <p:nvPr>
            <p:custDataLst>
              <p:tags r:id="rId2"/>
            </p:custDataLst>
          </p:nvPr>
        </p:nvSpPr>
        <p:spPr>
          <a:xfrm>
            <a:off x="5159375" y="1391285"/>
            <a:ext cx="32562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Node.js的下载与安装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95341" y="1901469"/>
            <a:ext cx="1654387" cy="45722"/>
            <a:chOff x="5367867" y="3100583"/>
            <a:chExt cx="1654387" cy="4572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5413586" y="3123298"/>
              <a:ext cx="155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5367867" y="3100583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76535" y="310058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53895" y="1852295"/>
            <a:ext cx="92163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先通过浏览器访问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Node.js的官方网站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，该网站的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如下图所示。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9571AE-808A-B5C2-2EE9-7F8D97B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122" y="2477269"/>
            <a:ext cx="8761740" cy="4021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343206" y="1557794"/>
            <a:ext cx="9576000" cy="2616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在工作中，测试人员需要按照公司制定的流程开展接口测试。通常，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接口测试的流程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分析接口测试需求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解析与评审接口文档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编写接口测试计划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设计与评审接口测试用例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搭建接口测试环境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编写接口测试脚本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执行接口测试用例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管理与跟踪接口缺陷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整理测试报告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在时间充裕并且公司条件允许的情况下，有时还会进行接口自动化持续集成测试。</a:t>
            </a: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接口测试简介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cxnSp>
        <p:nvCxnSpPr>
          <p:cNvPr id="24" name="直接连接符 27"/>
          <p:cNvCxnSpPr/>
          <p:nvPr/>
        </p:nvCxnSpPr>
        <p:spPr>
          <a:xfrm>
            <a:off x="1789659" y="1486205"/>
            <a:ext cx="0" cy="4573454"/>
          </a:xfrm>
          <a:prstGeom prst="line">
            <a:avLst/>
          </a:prstGeom>
          <a:ln w="15875">
            <a:solidFill>
              <a:srgbClr val="41414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30420" y="2340236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86" y="2141478"/>
            <a:ext cx="1697534" cy="515997"/>
            <a:chOff x="-2086" y="2141478"/>
            <a:chExt cx="1697534" cy="515997"/>
          </a:xfrm>
        </p:grpSpPr>
        <p:sp>
          <p:nvSpPr>
            <p:cNvPr id="28" name="箭头: 五边形 31"/>
            <p:cNvSpPr/>
            <p:nvPr/>
          </p:nvSpPr>
          <p:spPr>
            <a:xfrm>
              <a:off x="57150" y="2141478"/>
              <a:ext cx="1638298" cy="51599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-2086" y="2168643"/>
              <a:ext cx="1490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0" y="3387603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-2086" y="4579396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3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730420" y="3597543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730420" y="4795611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5159375" y="1032510"/>
            <a:ext cx="32562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Node.js的下载与安装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95341" y="1542694"/>
            <a:ext cx="1654387" cy="45722"/>
            <a:chOff x="5367867" y="3100583"/>
            <a:chExt cx="1654387" cy="4572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5413586" y="3123298"/>
              <a:ext cx="155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5367867" y="3100583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76535" y="310058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53895" y="1629410"/>
            <a:ext cx="99256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当Node.js安装完成之后，在cmd命令行窗口中输入</a:t>
            </a:r>
            <a:r>
              <a:rPr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“node --version”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命令并按下“Enter”键，</a:t>
            </a:r>
            <a:r>
              <a:rPr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检查Node.js是否安装成功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cmd命令行窗口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如下图所示。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EB10F5-5EC7-8DD6-3B87-794CD0561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29" y="2998941"/>
            <a:ext cx="6628571" cy="22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cxnSp>
        <p:nvCxnSpPr>
          <p:cNvPr id="24" name="直接连接符 27"/>
          <p:cNvCxnSpPr/>
          <p:nvPr/>
        </p:nvCxnSpPr>
        <p:spPr>
          <a:xfrm>
            <a:off x="1789659" y="1486205"/>
            <a:ext cx="0" cy="4573454"/>
          </a:xfrm>
          <a:prstGeom prst="line">
            <a:avLst/>
          </a:prstGeom>
          <a:ln w="15875">
            <a:solidFill>
              <a:srgbClr val="41414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30420" y="2340236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86" y="3433068"/>
            <a:ext cx="1697534" cy="515997"/>
            <a:chOff x="-2086" y="2141478"/>
            <a:chExt cx="1697534" cy="515997"/>
          </a:xfrm>
        </p:grpSpPr>
        <p:sp>
          <p:nvSpPr>
            <p:cNvPr id="28" name="箭头: 五边形 31"/>
            <p:cNvSpPr/>
            <p:nvPr/>
          </p:nvSpPr>
          <p:spPr>
            <a:xfrm>
              <a:off x="57150" y="2141478"/>
              <a:ext cx="1638298" cy="51599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-2086" y="2168643"/>
              <a:ext cx="14906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7150" y="2168403"/>
            <a:ext cx="16268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-2086" y="4579396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3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730420" y="3597543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730420" y="4795611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5159375" y="1032510"/>
            <a:ext cx="32562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newman的安装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95341" y="1542694"/>
            <a:ext cx="1654387" cy="45722"/>
            <a:chOff x="5367867" y="3100583"/>
            <a:chExt cx="1654387" cy="4572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5413586" y="3123298"/>
              <a:ext cx="155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5367867" y="3100583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76535" y="310058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53895" y="1629410"/>
            <a:ext cx="99256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在cmd命令行窗口中，输入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“npm install -g newman”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命令，并按下“Enter”键即可安装newman。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cmd命令行窗口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如下图所示。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1D2F89-96F0-D00F-E526-A43F160C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34" y="3072654"/>
            <a:ext cx="8471206" cy="1722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cxnSp>
        <p:nvCxnSpPr>
          <p:cNvPr id="24" name="直接连接符 27"/>
          <p:cNvCxnSpPr/>
          <p:nvPr/>
        </p:nvCxnSpPr>
        <p:spPr>
          <a:xfrm>
            <a:off x="1789659" y="1486205"/>
            <a:ext cx="0" cy="4573454"/>
          </a:xfrm>
          <a:prstGeom prst="line">
            <a:avLst/>
          </a:prstGeom>
          <a:ln w="15875">
            <a:solidFill>
              <a:srgbClr val="41414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30420" y="2340236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086" y="4581148"/>
            <a:ext cx="1697534" cy="515997"/>
            <a:chOff x="-2086" y="2141478"/>
            <a:chExt cx="1697534" cy="515997"/>
          </a:xfrm>
        </p:grpSpPr>
        <p:sp>
          <p:nvSpPr>
            <p:cNvPr id="28" name="箭头: 五边形 31"/>
            <p:cNvSpPr/>
            <p:nvPr/>
          </p:nvSpPr>
          <p:spPr>
            <a:xfrm>
              <a:off x="57150" y="2141478"/>
              <a:ext cx="1638298" cy="51599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-2086" y="2168643"/>
              <a:ext cx="14906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步骤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7150" y="2168403"/>
            <a:ext cx="16268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8399" y="3427506"/>
            <a:ext cx="16268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步骤</a:t>
            </a:r>
            <a:r>
              <a:rPr lang="en-US" altLang="zh-CN" sz="2400" dirty="0">
                <a:latin typeface="+mn-ea"/>
              </a:rPr>
              <a:t>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730420" y="3597543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730420" y="4795611"/>
            <a:ext cx="118477" cy="1184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4511040" y="1010920"/>
            <a:ext cx="442976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newman-report-html的安装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895341" y="1542694"/>
            <a:ext cx="1654387" cy="45722"/>
            <a:chOff x="5367867" y="3100583"/>
            <a:chExt cx="1654387" cy="45722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5413586" y="3123298"/>
              <a:ext cx="155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5367867" y="3100583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76535" y="310058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53895" y="1629410"/>
            <a:ext cx="99256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在cmd命令行窗口中输入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“npm install -g newman-reporter-html”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命令，并按下“Enter”键即可安装newman-reporter-html。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cmd命令行窗口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如下图所示。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5D846C-9292-6A64-7438-8F5DF42B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10" y="3553753"/>
            <a:ext cx="8306254" cy="1543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"/>
          <p:cNvSpPr txBox="1"/>
          <p:nvPr>
            <p:custDataLst>
              <p:tags r:id="rId1"/>
            </p:custDataLst>
          </p:nvPr>
        </p:nvSpPr>
        <p:spPr>
          <a:xfrm>
            <a:off x="1487170" y="909320"/>
            <a:ext cx="9393555" cy="25844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生成测试报告的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newman命令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格式如下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关于上述命令中使用的参数介绍如下。</a:t>
            </a:r>
          </a:p>
          <a:p>
            <a:pPr marL="285750" marR="0" lvl="0" indent="-28575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-e：该参数是-environment的缩写，用于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指定测试环境的文件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  <a:p>
            <a:pPr marL="285750" marR="0" lvl="0" indent="-28575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-r：该参数是--reporters的缩写，用于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指定生成的测试报告类型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</a:p>
        </p:txBody>
      </p:sp>
      <p:sp>
        <p:nvSpPr>
          <p:cNvPr id="31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grpSp>
        <p:nvGrpSpPr>
          <p:cNvPr id="2" name="组合 8"/>
          <p:cNvGrpSpPr/>
          <p:nvPr/>
        </p:nvGrpSpPr>
        <p:grpSpPr bwMode="auto">
          <a:xfrm>
            <a:off x="1508125" y="1552575"/>
            <a:ext cx="8404860" cy="613410"/>
            <a:chOff x="920750" y="2283718"/>
            <a:chExt cx="8348851" cy="613623"/>
          </a:xfrm>
        </p:grpSpPr>
        <p:sp>
          <p:nvSpPr>
            <p:cNvPr id="8" name="矩形 7"/>
            <p:cNvSpPr/>
            <p:nvPr/>
          </p:nvSpPr>
          <p:spPr>
            <a:xfrm>
              <a:off x="920750" y="2283718"/>
              <a:ext cx="8348851" cy="613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33950" y="2288165"/>
              <a:ext cx="6966207" cy="460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newman run 集合文件 –e 测试环境的文件 –r 测试报告类型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1"/>
          <p:cNvSpPr txBox="1"/>
          <p:nvPr>
            <p:custDataLst>
              <p:tags r:id="rId1"/>
            </p:custDataLst>
          </p:nvPr>
        </p:nvSpPr>
        <p:spPr>
          <a:xfrm>
            <a:off x="910590" y="765810"/>
            <a:ext cx="8832215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下面通过一个案例演示</a:t>
            </a:r>
            <a:r>
              <a:rPr kumimoji="0" lang="zh-CN" altLang="en-US" sz="1800" i="0" u="none" strike="noStrike" cap="none" spc="0" normalizeH="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测试报告的生成</a:t>
            </a:r>
            <a:r>
              <a:rPr kumimoji="0" lang="zh-CN" altLang="en-US" sz="1800" i="0" u="none" strike="noStrike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，具体操作步骤如下。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61390" y="133937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475109"/>
            <a:ext cx="1624965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01</a:t>
            </a:r>
          </a:p>
        </p:txBody>
      </p:sp>
      <p:sp>
        <p:nvSpPr>
          <p:cNvPr id="10" name="1"/>
          <p:cNvSpPr txBox="1"/>
          <p:nvPr>
            <p:custDataLst>
              <p:tags r:id="rId2"/>
            </p:custDataLst>
          </p:nvPr>
        </p:nvSpPr>
        <p:spPr>
          <a:xfrm>
            <a:off x="2916980" y="1246444"/>
            <a:ext cx="7937288" cy="9205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创建环境变量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在Postman主窗口中创建</a:t>
            </a:r>
            <a:r>
              <a:rPr lang="en-US" altLang="zh-CN" sz="18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Bilibili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测试环境变量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环境变量界面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58645B-9775-9525-5B5F-EE9729AE7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206" y="2565794"/>
            <a:ext cx="9191206" cy="3435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02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6980" y="815914"/>
            <a:ext cx="7937288" cy="9205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创建集合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访问</a:t>
            </a:r>
            <a:r>
              <a:rPr lang="en-US" altLang="zh-CN" sz="18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Bilibili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首页的请求信息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6105C2-EC37-B03E-7421-436D1E56A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11" y="2421794"/>
            <a:ext cx="9082989" cy="37357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0F9155-13F9-3CE1-F5CB-6B69C04822CC}"/>
              </a:ext>
            </a:extLst>
          </p:cNvPr>
          <p:cNvSpPr/>
          <p:nvPr/>
        </p:nvSpPr>
        <p:spPr>
          <a:xfrm>
            <a:off x="7823206" y="3501794"/>
            <a:ext cx="1440000" cy="272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421817-68A2-F39F-343B-2036151C4F14}"/>
              </a:ext>
            </a:extLst>
          </p:cNvPr>
          <p:cNvSpPr/>
          <p:nvPr/>
        </p:nvSpPr>
        <p:spPr>
          <a:xfrm>
            <a:off x="2709333" y="2997794"/>
            <a:ext cx="1440000" cy="272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02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575040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创建集合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当发送请求后，在Postman主窗口的下方可以查看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访问</a:t>
            </a:r>
            <a:r>
              <a:rPr lang="en-US" altLang="zh-CN" sz="18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Bilibili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首页的响应结果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81BEAF-26AC-8CD6-9B8F-E76D5DB2A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206" y="2242820"/>
            <a:ext cx="6048000" cy="4218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03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575040" cy="968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导出环境变量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单击环境变量界面右上角的“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”图标，弹出一个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下拉列表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pic>
        <p:nvPicPr>
          <p:cNvPr id="91" name="图片 2"/>
          <p:cNvPicPr/>
          <p:nvPr/>
        </p:nvPicPr>
        <p:blipFill>
          <a:blip r:embed="rId4"/>
          <a:stretch>
            <a:fillRect/>
          </a:stretch>
        </p:blipFill>
        <p:spPr>
          <a:xfrm>
            <a:off x="5975350" y="1461453"/>
            <a:ext cx="239395" cy="1047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E21546-69D3-6C62-A7B7-1AA44C83E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23" y="2061794"/>
            <a:ext cx="7468952" cy="41707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F6E783-B5A9-EA76-6A1F-A2CE64ECA14D}"/>
              </a:ext>
            </a:extLst>
          </p:cNvPr>
          <p:cNvSpPr/>
          <p:nvPr/>
        </p:nvSpPr>
        <p:spPr>
          <a:xfrm>
            <a:off x="4439206" y="5589794"/>
            <a:ext cx="1440000" cy="272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03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575040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导出环境变量</a:t>
            </a: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单击上一页图中的下拉列表中的Export选项，弹出一个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Select path to save file对话框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2F1F4E-CB2C-758C-2D24-514659C9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159" y="3034556"/>
            <a:ext cx="5038095" cy="790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04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249285" cy="9205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导出</a:t>
            </a:r>
            <a:r>
              <a:rPr kumimoji="0" 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集合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在“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Postman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测试报告”集合名称处右击，弹出一个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下拉列表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25CC78-EF4A-6D6F-40D2-A17AA5EA8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206" y="1939094"/>
            <a:ext cx="6427206" cy="46537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46357D-BF5F-AB08-CCC8-30F5A640ACAC}"/>
              </a:ext>
            </a:extLst>
          </p:cNvPr>
          <p:cNvSpPr/>
          <p:nvPr/>
        </p:nvSpPr>
        <p:spPr>
          <a:xfrm>
            <a:off x="6815206" y="6237794"/>
            <a:ext cx="1224000" cy="272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5"/>
          <p:cNvSpPr txBox="1">
            <a:spLocks noChangeArrowheads="1"/>
          </p:cNvSpPr>
          <p:nvPr/>
        </p:nvSpPr>
        <p:spPr bwMode="auto">
          <a:xfrm>
            <a:off x="1415206" y="1341794"/>
            <a:ext cx="9576000" cy="303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需要特别说明的是，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也称为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API文档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，主要由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开发人员编写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，用来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描述接口信息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。在没有接口文档的情况下，测试人员也可以通过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抓包工具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或者打开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浏览器的开发者工具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获取接口的相关信息。</a:t>
            </a: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测试人员需要根据接口文档的描述设计接口测试用例。通常，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接口测试用例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用例ID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用例名称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接口名称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前置条件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请求地址(URL)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请求方法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请求头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请求参数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预期结果和实际结果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接口测试简介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04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56043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导出</a:t>
            </a:r>
            <a:r>
              <a:rPr kumimoji="0" 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集合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单击下拉列表中的Export选项，弹出一个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COLLECTION对话框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9B0BD4-BC41-C4B3-764F-E938C1877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06" y="2242820"/>
            <a:ext cx="5238095" cy="39333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4E39D6-9A00-E6FA-BC45-EC0E99744CE8}"/>
              </a:ext>
            </a:extLst>
          </p:cNvPr>
          <p:cNvSpPr/>
          <p:nvPr/>
        </p:nvSpPr>
        <p:spPr>
          <a:xfrm>
            <a:off x="7895206" y="5445794"/>
            <a:ext cx="1224000" cy="4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04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560435" cy="968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导出</a:t>
            </a:r>
            <a:r>
              <a:rPr kumimoji="0" 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集合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457200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单击“Export”按钮后会弹出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Select path to save file对话框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，如下图所示。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E44056-8C9C-B55B-026E-62038E4A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491" y="3213794"/>
            <a:ext cx="5771429" cy="819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05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560435" cy="9205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输入生成测试报告的newman命令</a:t>
            </a:r>
          </a:p>
          <a:p>
            <a:pPr algn="l" defTabSz="457200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打开cmd命令窗口，在该窗口中输入以下命令。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grpSp>
        <p:nvGrpSpPr>
          <p:cNvPr id="7" name="组合 8"/>
          <p:cNvGrpSpPr/>
          <p:nvPr/>
        </p:nvGrpSpPr>
        <p:grpSpPr bwMode="auto">
          <a:xfrm>
            <a:off x="2709545" y="1917571"/>
            <a:ext cx="7941310" cy="1120140"/>
            <a:chOff x="920750" y="2283718"/>
            <a:chExt cx="7801744" cy="1120529"/>
          </a:xfrm>
        </p:grpSpPr>
        <p:sp>
          <p:nvSpPr>
            <p:cNvPr id="8" name="矩形 7"/>
            <p:cNvSpPr/>
            <p:nvPr/>
          </p:nvSpPr>
          <p:spPr>
            <a:xfrm>
              <a:off x="920750" y="2283718"/>
              <a:ext cx="7801744" cy="11205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041775" y="2356133"/>
              <a:ext cx="7572794" cy="78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newman run Postman</a:t>
              </a:r>
              <a:r>
                <a: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测试报告</a:t>
              </a: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.</a:t>
              </a: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postman_collection.json -e Bilibili</a:t>
              </a:r>
              <a:r>
                <a: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测试环境</a:t>
              </a: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.</a:t>
              </a:r>
              <a:r>
                <a:rPr lang="it-IT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postman_environment.json -r html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3A8C81E3-577F-2417-C36E-9D2AABC9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07" y="4225331"/>
            <a:ext cx="5688000" cy="5357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E7DD0A-8031-23D1-28D9-2FD3B3BA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206" y="4149794"/>
            <a:ext cx="4812837" cy="93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961390" y="908840"/>
            <a:ext cx="1747943" cy="7732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1050502" y="1044579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20204" pitchFamily="34" charset="0"/>
              </a:rPr>
              <a:t>STEP  05</a:t>
            </a:r>
          </a:p>
        </p:txBody>
      </p:sp>
      <p:sp>
        <p:nvSpPr>
          <p:cNvPr id="10" name="1"/>
          <p:cNvSpPr txBox="1"/>
          <p:nvPr>
            <p:custDataLst>
              <p:tags r:id="rId1"/>
            </p:custDataLst>
          </p:nvPr>
        </p:nvSpPr>
        <p:spPr>
          <a:xfrm>
            <a:off x="2917190" y="815975"/>
            <a:ext cx="8560435" cy="9205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输入生成测试报告的newman命令</a:t>
            </a:r>
          </a:p>
          <a:p>
            <a:pPr algn="l" defTabSz="457200">
              <a:lnSpc>
                <a:spcPct val="150000"/>
              </a:lnSpc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双击测试报告就可以查看访问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Bilibili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首页的详细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测试报告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内容，如下图所示。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143635" y="266700"/>
            <a:ext cx="4518025" cy="506095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4.4.4	Postman生成测试报告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091A14-0BD1-9C94-3C36-C9345AA42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206" y="1830990"/>
            <a:ext cx="5664002" cy="4678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17f8e4a56fc57c2e92e6fdc581ab83ee55365e"/>
  <p:tag name="KSO_WPP_MARK_KEY" val="f71d5144-0573-45f9-bb21-9102466a32de"/>
  <p:tag name="COMMONDATA" val="eyJoZGlkIjoiNDY0OTc4MTEzM2QwNzhhZWVhYWUxYmE3MGYxNjJlMj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  <p:tag name="KSO_WM_UNIT_PLACING_PICTURE_USER_VIEWPORT" val="{&quot;height&quot;:2397,&quot;width&quot;:12499.66614173228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  <p:tag name="KSO_WM_UNIT_PLACING_PICTURE_USER_VIEWPORT" val="{&quot;height&quot;:2397,&quot;width&quot;:12499.66614173228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  <p:tag name="KSO_WM_UNIT_PLACING_PICTURE_USER_VIEWPORT" val="{&quot;height&quot;:2397,&quot;width&quot;:12499.66614173228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  <p:tag name="KSO_WM_UNIT_PLACING_PICTURE_USER_VIEWPORT" val="{&quot;height&quot;:2397,&quot;width&quot;:12499.66614173228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  <p:tag name="KSO_WM_UNIT_PLACING_PICTURE_USER_VIEWPORT" val="{&quot;height&quot;:2397,&quot;width&quot;:12499.66614173228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576ede5-c590-414e-9914-ca27eb4087d3}"/>
  <p:tag name="TABLE_ENDDRAG_ORIGIN_RECT" val="441*248"/>
  <p:tag name="TABLE_ENDDRAG_RECT" val="196*230*441*24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576ede5-c590-414e-9914-ca27eb4087d3}"/>
  <p:tag name="TABLE_ENDDRAG_ORIGIN_RECT" val="530*271"/>
  <p:tag name="TABLE_ENDDRAG_RECT" val="236*190*530*27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576ede5-c590-414e-9914-ca27eb4087d3}"/>
  <p:tag name="TABLE_ENDDRAG_ORIGIN_RECT" val="589*326"/>
  <p:tag name="TABLE_ENDDRAG_RECT" val="202*120*589*3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576ede5-c590-414e-9914-ca27eb4087d3}"/>
  <p:tag name="TABLE_ENDDRAG_ORIGIN_RECT" val="589*326"/>
  <p:tag name="TABLE_ENDDRAG_RECT" val="202*120*589*32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5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60"/>
</p:tagLst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ud0ofpxa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5657</Words>
  <Application>Microsoft Office PowerPoint</Application>
  <PresentationFormat>自定义</PresentationFormat>
  <Paragraphs>515</Paragraphs>
  <Slides>94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2" baseType="lpstr">
      <vt:lpstr>微软雅黑</vt:lpstr>
      <vt:lpstr>字魂105号-简雅黑</vt:lpstr>
      <vt:lpstr>Arial</vt:lpstr>
      <vt:lpstr>Calibri</vt:lpstr>
      <vt:lpstr>Impact</vt:lpstr>
      <vt:lpstr>Lato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磊 饶</cp:lastModifiedBy>
  <cp:revision>9</cp:revision>
  <dcterms:created xsi:type="dcterms:W3CDTF">2020-09-03T07:01:00Z</dcterms:created>
  <dcterms:modified xsi:type="dcterms:W3CDTF">2025-12-14T08:18:44Z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73267FFA9B5E4B43A6BD5025191E9EAE_13</vt:lpwstr>
  </property>
</Properties>
</file>